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8" r:id="rId5"/>
    <p:sldId id="281" r:id="rId6"/>
    <p:sldId id="282" r:id="rId7"/>
    <p:sldId id="270" r:id="rId8"/>
    <p:sldId id="272" r:id="rId9"/>
    <p:sldId id="273" r:id="rId10"/>
    <p:sldId id="276" r:id="rId11"/>
    <p:sldId id="275" r:id="rId12"/>
    <p:sldId id="267" r:id="rId13"/>
    <p:sldId id="261" r:id="rId14"/>
    <p:sldId id="262" r:id="rId15"/>
    <p:sldId id="263" r:id="rId16"/>
    <p:sldId id="264" r:id="rId17"/>
    <p:sldId id="265" r:id="rId18"/>
    <p:sldId id="266" r:id="rId19"/>
    <p:sldId id="277" r:id="rId20"/>
    <p:sldId id="278" r:id="rId2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/>
    <p:restoredTop sz="95741"/>
  </p:normalViewPr>
  <p:slideViewPr>
    <p:cSldViewPr snapToGrid="0" snapToObjects="1">
      <p:cViewPr varScale="1">
        <p:scale>
          <a:sx n="156" d="100"/>
          <a:sy n="156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2A0A-3CD0-014A-A421-1E94158C6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BBD9-8375-3D40-A454-39F040555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9D739-D100-4143-A6B2-52242439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351C2-C897-4749-8872-D10EEBB9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85B8A-8E57-FA4A-A839-DB9319E8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963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7B01-C90B-D546-9020-6A20DA10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D743F-2880-0748-9211-34AEC3FB1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B918-D50D-9543-BA87-51C9069A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46DA8-3497-0044-9C01-87E724D6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42B3C-3848-FD45-BF28-48EDFD95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738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5F33A-4304-3E46-AEF5-9CF8975CC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C69D7-BF03-0944-9BDD-9F49595D0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8FB52-10F0-3F41-BED6-FC82C736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CB57-2335-3346-B6EE-40978AD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75523-B57A-E54B-8E8D-0601D845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A657-0724-FA4B-B633-9FD26A40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019D-C101-6D4E-834A-10D2BB65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A369C-B81C-9042-ABC1-8199029A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6642D-3F99-F743-A091-1AD5513F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CDD8-0615-3A4F-91DE-18C59C7E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619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E1AD-9026-3B40-B7B5-29F2B566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7D367-EE47-D645-A9C1-029974455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03F4F-92F6-264D-A487-B7200620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274ED-DD7B-1E46-9883-AB47A186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95DA5-5920-1E49-843B-44467EE5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864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5B97-8451-074D-8F5B-F7574EC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611CF-CA0C-844B-9A98-89C3A2691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48DB3-2F47-E841-B4FB-2B269B0F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AA26A-A729-C04E-9077-527EC189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29746-2318-1C4D-86F9-18C3C4FB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0CF5B-F7FC-3449-89E5-5979AD49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529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87EE-0066-DD43-B72D-16679AE6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F93A2-4348-4C4E-BEAB-104C7371C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8C2CD-D9A7-A949-9279-8D2849C47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24D0F-09E4-2A4F-B0A9-8687C86FB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E4CB3-6D5A-284E-9F81-295770097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AFA98-AE0A-794E-9F29-1A6C6444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BF158-EE7D-CB40-8519-BA179FD2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065F4-6AA9-5041-A217-67077B1F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354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99D0-AE80-924A-ADB2-C2A603E2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4776-BDE8-0440-9AB8-8409BE50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8FAFD-D79A-9F4C-9FB6-2C41BE2F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B40F0-4D0A-D948-AD2D-B7E428F8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538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E0985-6251-8B4E-84D8-DB782A76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2A8D2-608E-0348-BA7F-52443EBB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9248D-4DFC-3E42-94F7-4D3F801E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525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C054-347E-264D-92A2-8C265AFF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B2D4-3170-F44A-A799-0BA95B9A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5701F-304A-5D40-B90E-0099EBA6A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89E3A-2025-C741-87B4-B6495BE3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CE221-35D9-0447-A9DE-7B81CF31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94FB5-5896-3F44-BD0E-BEF525D4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181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2818-084F-A042-B77A-0FC361BB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776C7-8EA6-B449-8B74-058109426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CB652-87C1-AD48-9C71-8664B2889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F394A-1FF5-4045-A2AF-3B2BBD7E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0ACDC-CF67-9144-821C-98BE2502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25503-8020-7D4C-BFEF-1CE31493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306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090758-0720-554C-902C-ADC375B3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C42B-1A58-1A46-A824-16B69E1C3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3C1D7-1DA6-C74C-B0E0-257379BF9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C2CF7-CE78-7947-AD12-C1A6970E8B58}" type="datetimeFigureOut">
              <a:rPr lang="en-KR" smtClean="0"/>
              <a:t>2021/05/05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A4A24-B293-3D47-9113-D40AEEA9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4961-3B38-6A4A-B8AF-21F35AE2B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9E52-4A58-8E4E-8752-701F0706C4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212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09B0-FD9F-754E-98A6-1AD1FAD89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リザバーコン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ピューティング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勉強会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93152-9E2F-1340-91E0-247B20D27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KR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2316320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4082-1D5E-824A-B583-04283ECA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1.4. 歴史的背景ーRNN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0BA2A-FEA4-354C-A8E8-F627959F8F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91088" cy="4846638"/>
              </a:xfrm>
            </p:spPr>
            <p:txBody>
              <a:bodyPr>
                <a:normAutofit/>
              </a:bodyPr>
              <a:lstStyle/>
              <a:p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モデル(= architecture)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Jordan </a:t>
                </a:r>
                <a:r>
                  <a:rPr lang="en-US" altLang="ja-JP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network</a:t>
                </a:r>
                <a:br>
                  <a:rPr lang="en-US" altLang="ja-JP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𝜎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𝑡</m:t>
                            </m:r>
                            <m: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𝜎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𝑊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+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𝑏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)</m:t>
                    </m:r>
                  </m:oMath>
                </a14:m>
                <a:endParaRPr lang="en-KR" sz="2000" i="1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Elman network</a:t>
                </a:r>
                <a:b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𝜎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𝑡</m:t>
                            </m:r>
                            <m:r>
                              <a:rPr lang="en-US" altLang="ja-JP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Hiragino Kaku Gothic Pro W3" panose="020B0300000000000000" pitchFamily="34" charset="-128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𝜎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(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𝑊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h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𝑡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+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𝑏</m:t>
                        </m:r>
                      </m:e>
                      <m:sub>
                        <m:r>
                          <a:rPr lang="en-US" altLang="ja-JP" sz="1800" i="1">
                            <a:latin typeface="Cambria Math" panose="02040503050406030204" pitchFamily="18" charset="0"/>
                            <a:ea typeface="Hiragino Kaku Gothic Pro W3" panose="020B0300000000000000" pitchFamily="34" charset="-128"/>
                          </a:rPr>
                          <m:t>𝑦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  <a:ea typeface="Hiragino Kaku Gothic Pro W3" panose="020B0300000000000000" pitchFamily="34" charset="-128"/>
                      </a:rPr>
                      <m:t>)</m:t>
                    </m:r>
                  </m:oMath>
                </a14:m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Echo state network (ESN)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LSTM</a:t>
                </a:r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Liquid state machine (LSM)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GRU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0BA2A-FEA4-354C-A8E8-F627959F8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91088" cy="4846638"/>
              </a:xfrm>
              <a:blipFill>
                <a:blip r:embed="rId2"/>
                <a:stretch>
                  <a:fillRect l="-1554" t="-104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0659A31-9FE3-B840-A67C-66A37F77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35" y="1936998"/>
            <a:ext cx="2020304" cy="1978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A4BDD-E84F-F546-BB7D-3B7FD37C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813" y="2234812"/>
            <a:ext cx="2701636" cy="1454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A45EF1-3B83-A742-A088-E511E2538866}"/>
              </a:ext>
            </a:extLst>
          </p:cNvPr>
          <p:cNvSpPr txBox="1"/>
          <p:nvPr/>
        </p:nvSpPr>
        <p:spPr>
          <a:xfrm>
            <a:off x="5413713" y="1432878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Jordan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6BF9F-E602-3047-8A55-EC21BAC1B17A}"/>
              </a:ext>
            </a:extLst>
          </p:cNvPr>
          <p:cNvSpPr txBox="1"/>
          <p:nvPr/>
        </p:nvSpPr>
        <p:spPr>
          <a:xfrm>
            <a:off x="7572767" y="143287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Elman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D7CF5-E66C-7047-A518-BADB3385F4CE}"/>
              </a:ext>
            </a:extLst>
          </p:cNvPr>
          <p:cNvSpPr txBox="1"/>
          <p:nvPr/>
        </p:nvSpPr>
        <p:spPr>
          <a:xfrm>
            <a:off x="10525975" y="1400828"/>
            <a:ext cx="54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ESN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9089B1-A586-F641-8A39-986819541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69794"/>
            <a:ext cx="4866266" cy="17747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9DA7C3-BB8F-2946-97C5-03E77F58D48A}"/>
              </a:ext>
            </a:extLst>
          </p:cNvPr>
          <p:cNvSpPr txBox="1"/>
          <p:nvPr/>
        </p:nvSpPr>
        <p:spPr>
          <a:xfrm>
            <a:off x="7991312" y="415883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LSTM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BF57CC-2659-1347-8160-A77DA75BF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016" y="2192530"/>
            <a:ext cx="2385425" cy="16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169A-B94B-0548-8BCD-29357F6C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1.5. 本書の構成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6E1C4-79B9-E84C-8C1B-937EFA855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人工ニューラルネットワークの基礎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リカレントニューラルネットワーク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エコーステートネットワーク(ESN)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モデルの種類、設計方法、学習アルゴリズム、最近のモデル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ESNの適用ー時系列パターン認識の基礎問題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ESNの適用ー時系列パターン認識の応用問題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リキッドステートマシン(LSM)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物理リザバーコンピューティングの概念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物理リザバーコンピューティングの要素技術とそのポイント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リザバーコンピューティングの将来</a:t>
            </a:r>
          </a:p>
        </p:txBody>
      </p:sp>
    </p:spTree>
    <p:extLst>
      <p:ext uri="{BB962C8B-B14F-4D97-AF65-F5344CB8AC3E}">
        <p14:creationId xmlns:p14="http://schemas.microsoft.com/office/powerpoint/2010/main" val="17513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Anaconda設置確認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D05BC-5C8E-1542-94A4-6DAB8474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8683"/>
            <a:ext cx="9956800" cy="14986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FAF5DE-4737-3C44-9E0C-6265B677CF37}"/>
              </a:ext>
            </a:extLst>
          </p:cNvPr>
          <p:cNvSpPr/>
          <p:nvPr/>
        </p:nvSpPr>
        <p:spPr>
          <a:xfrm>
            <a:off x="2841693" y="2562196"/>
            <a:ext cx="1113312" cy="326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55C8A4-4F20-AC49-813A-A6388B27C495}"/>
              </a:ext>
            </a:extLst>
          </p:cNvPr>
          <p:cNvSpPr/>
          <p:nvPr/>
        </p:nvSpPr>
        <p:spPr>
          <a:xfrm>
            <a:off x="4433787" y="2248579"/>
            <a:ext cx="1113312" cy="326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02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</a:t>
            </a:r>
            <a:r>
              <a:rPr lang="ko-KR" altLang="en-US" dirty="0" err="1"/>
              <a:t>四則演算</a:t>
            </a:r>
            <a:r>
              <a:rPr lang="en-US" altLang="ko-KR" dirty="0"/>
              <a:t>+@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35933" cy="4351338"/>
          </a:xfrm>
        </p:spPr>
        <p:txBody>
          <a:bodyPr/>
          <a:lstStyle/>
          <a:p>
            <a:r>
              <a:rPr lang="en-KR" dirty="0"/>
              <a:t>足し算</a:t>
            </a:r>
          </a:p>
          <a:p>
            <a:endParaRPr lang="en-KR" dirty="0"/>
          </a:p>
          <a:p>
            <a:r>
              <a:rPr lang="en-KR" dirty="0"/>
              <a:t>引き算</a:t>
            </a:r>
          </a:p>
          <a:p>
            <a:endParaRPr lang="en-KR" dirty="0"/>
          </a:p>
          <a:p>
            <a:r>
              <a:rPr lang="en-KR" dirty="0"/>
              <a:t>掛け算</a:t>
            </a:r>
          </a:p>
          <a:p>
            <a:endParaRPr lang="en-KR" dirty="0"/>
          </a:p>
          <a:p>
            <a:r>
              <a:rPr lang="en-KR" dirty="0"/>
              <a:t>割り算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F4E4D-63A3-1D41-85F8-6FD9843C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33" y="2779409"/>
            <a:ext cx="13081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90EB4-1EF0-464D-B46B-F2A3C7A8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33" y="3745893"/>
            <a:ext cx="12319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B75647-587E-8C46-BFE6-8C0E8648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583" y="1775923"/>
            <a:ext cx="1244600" cy="54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1E2ACB-569D-2743-B240-891600594A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47"/>
          <a:stretch/>
        </p:blipFill>
        <p:spPr>
          <a:xfrm>
            <a:off x="2727933" y="4892730"/>
            <a:ext cx="1346200" cy="516124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B087B0E-CA3C-8F4D-9CDE-7B478B4246A6}"/>
              </a:ext>
            </a:extLst>
          </p:cNvPr>
          <p:cNvSpPr txBox="1">
            <a:spLocks/>
          </p:cNvSpPr>
          <p:nvPr/>
        </p:nvSpPr>
        <p:spPr>
          <a:xfrm>
            <a:off x="5757153" y="1825625"/>
            <a:ext cx="3235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商</a:t>
            </a:r>
          </a:p>
          <a:p>
            <a:pPr marL="0" indent="0">
              <a:buNone/>
            </a:pPr>
            <a:endParaRPr lang="en-KR" dirty="0"/>
          </a:p>
          <a:p>
            <a:r>
              <a:rPr lang="en-KR" dirty="0"/>
              <a:t>余り</a:t>
            </a:r>
          </a:p>
          <a:p>
            <a:pPr marL="0" indent="0">
              <a:buNone/>
            </a:pPr>
            <a:endParaRPr lang="en-KR" dirty="0"/>
          </a:p>
          <a:p>
            <a:r>
              <a:rPr lang="en-KR" dirty="0"/>
              <a:t>べき乗</a:t>
            </a:r>
          </a:p>
          <a:p>
            <a:pPr marL="0" indent="0">
              <a:buNone/>
            </a:pPr>
            <a:endParaRPr lang="en-K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FA1F46-B82F-CE44-8424-23C9E5EE6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00" y="4864903"/>
            <a:ext cx="2768600" cy="622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78AB6-B1BC-2045-9FA1-930A8A57D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020" y="2811159"/>
            <a:ext cx="1295400" cy="571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88B21B-A3CF-0E40-ABEE-549632FF9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020" y="1737823"/>
            <a:ext cx="1447800" cy="62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940055-D88F-DF49-AAD5-78EA264EE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8020" y="3801692"/>
            <a:ext cx="1333500" cy="571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77EB00-3AF5-8840-9061-B439471DABCA}"/>
              </a:ext>
            </a:extLst>
          </p:cNvPr>
          <p:cNvSpPr txBox="1"/>
          <p:nvPr/>
        </p:nvSpPr>
        <p:spPr>
          <a:xfrm>
            <a:off x="7682081" y="4857566"/>
            <a:ext cx="4154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ym typeface="Wingdings" pitchFamily="2" charset="2"/>
              </a:rPr>
              <a:t> 答えが３であれば</a:t>
            </a:r>
            <a:r>
              <a:rPr lang="en-US" dirty="0">
                <a:sym typeface="Wingdings" pitchFamily="2" charset="2"/>
              </a:rPr>
              <a:t>P</a:t>
            </a:r>
            <a:r>
              <a:rPr lang="en-KR" dirty="0">
                <a:sym typeface="Wingdings" pitchFamily="2" charset="2"/>
              </a:rPr>
              <a:t>ython バージョン</a:t>
            </a:r>
            <a:br>
              <a:rPr lang="en-KR" dirty="0">
                <a:sym typeface="Wingdings" pitchFamily="2" charset="2"/>
              </a:rPr>
            </a:br>
            <a:r>
              <a:rPr lang="en-KR" dirty="0">
                <a:sym typeface="Wingdings" pitchFamily="2" charset="2"/>
              </a:rPr>
              <a:t>が古いのでアップデート必要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931B-FFC8-014E-B5D9-B8C6C839A1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933" y="5740400"/>
            <a:ext cx="22352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5FB78-62D7-AC40-84D3-EFF979D7511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943"/>
          <a:stretch/>
        </p:blipFill>
        <p:spPr>
          <a:xfrm>
            <a:off x="5119586" y="5759922"/>
            <a:ext cx="2603500" cy="5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3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変数の宣言</a:t>
            </a:r>
            <a:endParaRPr lang="ja-JP" altLang="en-KR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数字を示す変数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変数を利用して計算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文字列を示す変数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文字列の四則演算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4A670-6F1E-8B4E-BFB5-5A695F7D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1690688"/>
            <a:ext cx="25146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3D438-A763-F04D-9331-E9A5D92B6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2722563"/>
            <a:ext cx="26543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7E75C-5031-254D-A006-A8E20D705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350" y="3831602"/>
            <a:ext cx="26162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E6FC0-F128-7847-BDF6-D0C80C71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50" y="4775370"/>
            <a:ext cx="2273300" cy="55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9C639A-63D3-ED4A-B878-D09B5D81A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350" y="5560540"/>
            <a:ext cx="24130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4C090-0BF2-BE4D-97A9-AC5F93501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056" y="5560540"/>
            <a:ext cx="4513223" cy="9446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E6E8FD-50B0-064E-8BFF-3ADF3ACAFBB7}"/>
              </a:ext>
            </a:extLst>
          </p:cNvPr>
          <p:cNvSpPr txBox="1"/>
          <p:nvPr/>
        </p:nvSpPr>
        <p:spPr>
          <a:xfrm>
            <a:off x="7575550" y="647241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ym typeface="Wingdings" pitchFamily="2" charset="2"/>
              </a:rPr>
              <a:t> </a:t>
            </a:r>
            <a:r>
              <a:rPr lang="en-KR" dirty="0"/>
              <a:t>数字+文字は計算不可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542C2-E934-F644-8337-DEA84A7AA082}"/>
              </a:ext>
            </a:extLst>
          </p:cNvPr>
          <p:cNvSpPr txBox="1"/>
          <p:nvPr/>
        </p:nvSpPr>
        <p:spPr>
          <a:xfrm>
            <a:off x="7609056" y="393903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‘’ or “”で囲む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B80B6-8C17-4242-94E1-65126B381FB7}"/>
              </a:ext>
            </a:extLst>
          </p:cNvPr>
          <p:cNvSpPr txBox="1"/>
          <p:nvPr/>
        </p:nvSpPr>
        <p:spPr>
          <a:xfrm>
            <a:off x="9511393" y="4651799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の場合,aは文字扱い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5D9DB7-645E-0B4F-9169-2090F9CF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0115" y="3832340"/>
            <a:ext cx="2717634" cy="7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9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ython基礎ーリスト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22"/>
            <a:ext cx="10515600" cy="4351338"/>
          </a:xfrm>
        </p:spPr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[]で要素を囲んで生成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[]のなかの種類は一致しなくてもOK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各要素には[数字]で接近可能</a:t>
            </a: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EB84B-5DC1-8247-B714-2F45D8BB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40" y="1923213"/>
            <a:ext cx="4996380" cy="581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36A8A-F12D-8746-9E66-933B7A6C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40" y="3221704"/>
            <a:ext cx="5725019" cy="667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00335-935C-5141-B61D-3F88D81E1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40" y="4400733"/>
            <a:ext cx="18923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FD8461-7F27-334C-9E30-4EC8621CE6A5}"/>
              </a:ext>
            </a:extLst>
          </p:cNvPr>
          <p:cNvSpPr txBox="1"/>
          <p:nvPr/>
        </p:nvSpPr>
        <p:spPr>
          <a:xfrm>
            <a:off x="726279" y="5185561"/>
            <a:ext cx="10491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熟練者用問題</a:t>
            </a:r>
            <a:br>
              <a:rPr lang="en-KR" altLang="ja-JP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family = [‘mother’, ‘father’, ‘son’, ‘son’, ‘son’]である場合、重複要素のないリストを変換するcommandを１文で作成せよ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A93454-35F2-7D4C-BB47-FC3C5621B6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554"/>
          <a:stretch/>
        </p:blipFill>
        <p:spPr>
          <a:xfrm>
            <a:off x="1187240" y="5751645"/>
            <a:ext cx="7683500" cy="307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AFE53C-60FC-4149-AAE5-7A094A9F6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240" y="6175685"/>
            <a:ext cx="3911600" cy="609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94DE70A-21E8-CF49-89BC-8A53DE3DB30B}"/>
              </a:ext>
            </a:extLst>
          </p:cNvPr>
          <p:cNvSpPr/>
          <p:nvPr/>
        </p:nvSpPr>
        <p:spPr>
          <a:xfrm>
            <a:off x="1783976" y="6172868"/>
            <a:ext cx="3314864" cy="258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A058D-F327-5648-8C09-C4EBF2D14BD8}"/>
              </a:ext>
            </a:extLst>
          </p:cNvPr>
          <p:cNvSpPr txBox="1"/>
          <p:nvPr/>
        </p:nvSpPr>
        <p:spPr>
          <a:xfrm>
            <a:off x="7664824" y="1591179"/>
            <a:ext cx="18582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意外にも。。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ist.append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ist.insert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ist.extend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ist.remove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ist.clear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ist.count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List.pop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ist.sort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ist.reverse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ist.copy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3479944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ython基礎ーfor文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9007"/>
            <a:ext cx="10515600" cy="4351338"/>
          </a:xfrm>
        </p:spPr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同じ処理を繰り返して行いたい場合使う</a:t>
            </a: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形式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for 変数 in 変数の集まり: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	処理内容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endParaRPr lang="en-KR" sz="24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95B8C-FF28-4545-B855-EC6582E5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3" y="3455679"/>
            <a:ext cx="2113368" cy="2783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4C2E8-A80A-DF47-919F-1961E0670489}"/>
              </a:ext>
            </a:extLst>
          </p:cNvPr>
          <p:cNvSpPr txBox="1"/>
          <p:nvPr/>
        </p:nvSpPr>
        <p:spPr>
          <a:xfrm>
            <a:off x="3699998" y="3456804"/>
            <a:ext cx="2167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変数を宣言</a:t>
            </a:r>
            <a:b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endParaRPr lang="en-KR" sz="14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ange(n): 0からn-1まで</a:t>
            </a:r>
            <a:b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の数字の返してくれる</a:t>
            </a:r>
          </a:p>
          <a:p>
            <a:b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rint(x): xを出力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EE0AF9-252F-F84F-9382-788E4934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82" y="3487420"/>
            <a:ext cx="4465515" cy="1498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91EDC3-A3C7-1244-A269-1D0745FFEBC2}"/>
              </a:ext>
            </a:extLst>
          </p:cNvPr>
          <p:cNvSpPr txBox="1"/>
          <p:nvPr/>
        </p:nvSpPr>
        <p:spPr>
          <a:xfrm>
            <a:off x="1102500" y="3062804"/>
            <a:ext cx="6862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 1から10までの総和を計算		   	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ex)リストの内容を出力</a:t>
            </a:r>
            <a:endParaRPr lang="en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0C404-F80C-6748-8585-61CDED574F84}"/>
              </a:ext>
            </a:extLst>
          </p:cNvPr>
          <p:cNvSpPr txBox="1"/>
          <p:nvPr/>
        </p:nvSpPr>
        <p:spPr>
          <a:xfrm>
            <a:off x="5867579" y="5339017"/>
            <a:ext cx="6099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熟練者用</a:t>
            </a:r>
            <a: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x) 1から１０までの総和を計算するfor文を１文で作りなさい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B8EBE5-17FB-D340-BBA9-0C093932F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82" y="5940964"/>
            <a:ext cx="3705041" cy="4723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64D1696-1142-9642-AA98-1406A0CF5F4E}"/>
              </a:ext>
            </a:extLst>
          </p:cNvPr>
          <p:cNvSpPr/>
          <p:nvPr/>
        </p:nvSpPr>
        <p:spPr>
          <a:xfrm>
            <a:off x="6225582" y="5887173"/>
            <a:ext cx="3702189" cy="29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395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ython基礎ーif文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D5E53-0E0A-E040-B576-89D62C42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36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条件が事実であれば処理内容を</a:t>
            </a: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形式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if 条件式: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  処理内容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sz="1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 aがbより大きければaを出力せよ</a:t>
            </a:r>
            <a:endParaRPr lang="en-KR" sz="1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F65D0-914F-074D-A73C-E4FF3638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27" y="3786868"/>
            <a:ext cx="2362200" cy="252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38EB8-3039-AD48-A4A8-53AD11D3C6C5}"/>
              </a:ext>
            </a:extLst>
          </p:cNvPr>
          <p:cNvSpPr txBox="1"/>
          <p:nvPr/>
        </p:nvSpPr>
        <p:spPr>
          <a:xfrm>
            <a:off x="3859665" y="4351800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が</a:t>
            </a:r>
            <a:r>
              <a:rPr lang="en-US" altLang="ja-JP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b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より大きければ </a:t>
            </a:r>
            <a:b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</a:t>
            </a:r>
            <a:r>
              <a:rPr lang="en-US" altLang="ja-JP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True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なので処理内容を実行</a:t>
            </a:r>
            <a:endParaRPr lang="ja-JP" altLang="en-US" sz="14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9A0D2-C424-EB4D-A880-DE724D423DA8}"/>
              </a:ext>
            </a:extLst>
          </p:cNvPr>
          <p:cNvSpPr txBox="1"/>
          <p:nvPr/>
        </p:nvSpPr>
        <p:spPr>
          <a:xfrm>
            <a:off x="3859665" y="5421308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b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が</a:t>
            </a:r>
            <a:r>
              <a:rPr lang="en-US" altLang="ja-JP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より大きければ </a:t>
            </a:r>
            <a:b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</a:t>
            </a:r>
            <a:r>
              <a:rPr lang="en-US" altLang="ja-JP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False</a:t>
            </a:r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なので処理内容を実行しない</a:t>
            </a:r>
            <a:endParaRPr lang="ja-JP" altLang="en-US" sz="14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40886-2465-AB40-8798-3C06FA8C59FA}"/>
              </a:ext>
            </a:extLst>
          </p:cNvPr>
          <p:cNvSpPr txBox="1"/>
          <p:nvPr/>
        </p:nvSpPr>
        <p:spPr>
          <a:xfrm>
            <a:off x="6447244" y="3161801"/>
            <a:ext cx="541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熟練者用</a:t>
            </a:r>
            <a:r>
              <a:rPr lang="en-US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</a:t>
            </a:r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x) a = 100, b = 50である場合、a &gt; bであれば aを</a:t>
            </a:r>
          </a:p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	  そうじゃなければbを出力するif文を１文で作成せよ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630D1F-052C-B645-A297-1D26E57A5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093" y="3891900"/>
            <a:ext cx="4329545" cy="10390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4EC109-7027-9941-AA14-25E7C9DF0187}"/>
              </a:ext>
            </a:extLst>
          </p:cNvPr>
          <p:cNvSpPr/>
          <p:nvPr/>
        </p:nvSpPr>
        <p:spPr>
          <a:xfrm>
            <a:off x="7754471" y="4390400"/>
            <a:ext cx="3829167" cy="262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116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ython基礎ー関数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BFAE-D587-FC4B-9CFB-0E7642C9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83" y="2199281"/>
            <a:ext cx="2208976" cy="2372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71C36-0375-E742-AF14-5BCA44B6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42" y="2517816"/>
            <a:ext cx="2361570" cy="1857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46B75-4B4A-CC45-B532-B7CEF3C7BD3F}"/>
              </a:ext>
            </a:extLst>
          </p:cNvPr>
          <p:cNvSpPr txBox="1"/>
          <p:nvPr/>
        </p:nvSpPr>
        <p:spPr>
          <a:xfrm>
            <a:off x="563336" y="1690688"/>
            <a:ext cx="762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関数：何らかの値を渡すと、その値に応じた何らかの値を返すもの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D7A44D-EEC9-FB40-99DE-747A459F4303}"/>
              </a:ext>
            </a:extLst>
          </p:cNvPr>
          <p:cNvGrpSpPr/>
          <p:nvPr/>
        </p:nvGrpSpPr>
        <p:grpSpPr>
          <a:xfrm>
            <a:off x="4180525" y="2199281"/>
            <a:ext cx="2208976" cy="2372603"/>
            <a:chOff x="4013898" y="2394150"/>
            <a:chExt cx="2672861" cy="28708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3CD081-9830-1B45-80B8-7F02B0FFE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3898" y="2394150"/>
              <a:ext cx="2672861" cy="28708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280FE5-4E94-D741-9B7C-71D0964C1F87}"/>
                </a:ext>
              </a:extLst>
            </p:cNvPr>
            <p:cNvSpPr txBox="1"/>
            <p:nvPr/>
          </p:nvSpPr>
          <p:spPr>
            <a:xfrm>
              <a:off x="4898571" y="2394150"/>
              <a:ext cx="444564" cy="372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KR" sz="1400" dirty="0"/>
                <a:t>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6D9298-CFFD-2147-8E93-577FD101AE85}"/>
                </a:ext>
              </a:extLst>
            </p:cNvPr>
            <p:cNvSpPr txBox="1"/>
            <p:nvPr/>
          </p:nvSpPr>
          <p:spPr>
            <a:xfrm>
              <a:off x="4715187" y="3429000"/>
              <a:ext cx="1177745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 = 5, b = 3</a:t>
              </a:r>
              <a:endParaRPr lang="en-KR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605C29-3662-B242-A3CA-DF995CCD5AB9}"/>
                </a:ext>
              </a:extLst>
            </p:cNvPr>
            <p:cNvSpPr txBox="1"/>
            <p:nvPr/>
          </p:nvSpPr>
          <p:spPr>
            <a:xfrm>
              <a:off x="5932052" y="4776107"/>
              <a:ext cx="444564" cy="372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KR" sz="1400" dirty="0"/>
                <a:t>53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96A45B-1E14-FB49-B7AE-F23AF4E80982}"/>
              </a:ext>
            </a:extLst>
          </p:cNvPr>
          <p:cNvSpPr txBox="1"/>
          <p:nvPr/>
        </p:nvSpPr>
        <p:spPr>
          <a:xfrm>
            <a:off x="7154425" y="2143552"/>
            <a:ext cx="416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d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efine: 定義する, f:関数の名前, x:引数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A37F9-DB82-D941-84D7-474A5B341304}"/>
              </a:ext>
            </a:extLst>
          </p:cNvPr>
          <p:cNvSpPr txBox="1"/>
          <p:nvPr/>
        </p:nvSpPr>
        <p:spPr>
          <a:xfrm>
            <a:off x="9670823" y="3406382"/>
            <a:ext cx="134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eturn:返す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159BB-8BB4-9E4B-8359-FFD071F61CDE}"/>
              </a:ext>
            </a:extLst>
          </p:cNvPr>
          <p:cNvSpPr txBox="1"/>
          <p:nvPr/>
        </p:nvSpPr>
        <p:spPr>
          <a:xfrm>
            <a:off x="563336" y="4982646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x</a:t>
            </a:r>
            <a:r>
              <a:rPr lang="en-KR" baseline="30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を計算する関数を作成せよ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2A0393-009A-394F-8953-88E31F14F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013" y="4984294"/>
            <a:ext cx="2400300" cy="1651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150606-8730-0943-86AB-139460F23831}"/>
              </a:ext>
            </a:extLst>
          </p:cNvPr>
          <p:cNvSpPr/>
          <p:nvPr/>
        </p:nvSpPr>
        <p:spPr>
          <a:xfrm>
            <a:off x="4351014" y="4982646"/>
            <a:ext cx="24003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193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867D-9BED-064A-B754-1FA95F62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ython基礎ーnumpy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27A8-D40C-4A4F-A30D-A776485E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多次元配列</a:t>
            </a:r>
            <a:r>
              <a:rPr lang="ko-KR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を扱う数値演算ライブラリ</a:t>
            </a:r>
            <a:br>
              <a:rPr lang="en-US" altLang="ko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US" altLang="ko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行列</a:t>
            </a:r>
          </a:p>
          <a:p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99733-89E9-5348-8345-A981DC31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41" y="2765930"/>
            <a:ext cx="4560455" cy="1235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C700F-3ABE-7B45-90E2-21B903E0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941" y="4136231"/>
            <a:ext cx="4864100" cy="113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FD596-2108-EC42-A516-ABF84F0E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941" y="5430251"/>
            <a:ext cx="1955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5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スケジュール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9AF5B-CC0C-6C4F-9920-A517841E3CF5}"/>
              </a:ext>
            </a:extLst>
          </p:cNvPr>
          <p:cNvSpPr txBox="1"/>
          <p:nvPr/>
        </p:nvSpPr>
        <p:spPr>
          <a:xfrm>
            <a:off x="8725241" y="1458574"/>
            <a:ext cx="315503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ダメ</a:t>
            </a:r>
          </a:p>
          <a:p>
            <a:r>
              <a:rPr lang="en-KR" dirty="0"/>
              <a:t>月曜ー水曜（？？ー？？）</a:t>
            </a:r>
          </a:p>
          <a:p>
            <a:r>
              <a:rPr lang="en-KR" strike="sngStrike" dirty="0"/>
              <a:t>木曜１５：００以降</a:t>
            </a:r>
          </a:p>
          <a:p>
            <a:r>
              <a:rPr lang="en-KR" dirty="0"/>
              <a:t>水曜１３：００ー１５：００</a:t>
            </a:r>
          </a:p>
          <a:p>
            <a:r>
              <a:rPr lang="en-KR" dirty="0"/>
              <a:t>金曜１６：５０以降</a:t>
            </a:r>
          </a:p>
          <a:p>
            <a:r>
              <a:rPr lang="en-KR" dirty="0"/>
              <a:t>火曜１４：５５ー１６：４０</a:t>
            </a:r>
          </a:p>
          <a:p>
            <a:r>
              <a:rPr lang="en-KR" dirty="0"/>
              <a:t>木曜１６：５０ー１８：３５</a:t>
            </a:r>
          </a:p>
          <a:p>
            <a:r>
              <a:rPr lang="en-KR" dirty="0"/>
              <a:t>金曜１３：００ー１４：４５</a:t>
            </a:r>
          </a:p>
          <a:p>
            <a:r>
              <a:rPr lang="en-KR" dirty="0"/>
              <a:t>金曜１６：５０ー１８：３５</a:t>
            </a:r>
          </a:p>
          <a:p>
            <a:endParaRPr lang="en-KR" dirty="0"/>
          </a:p>
          <a:p>
            <a:r>
              <a:rPr lang="en-KR" dirty="0"/>
              <a:t>希望</a:t>
            </a:r>
          </a:p>
          <a:p>
            <a:r>
              <a:rPr lang="en-KR" dirty="0"/>
              <a:t>木金１４：００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455BCB-EC1C-EE4D-93D1-14099990D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692731"/>
              </p:ext>
            </p:extLst>
          </p:nvPr>
        </p:nvGraphicFramePr>
        <p:xfrm>
          <a:off x="221672" y="1458574"/>
          <a:ext cx="812800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6921494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152452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089627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9073098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38614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0442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36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08:00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09:00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96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32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8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9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01:00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３限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3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02:00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0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03:00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4限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9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04:00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4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5限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bg1"/>
                          </a:solidFill>
                        </a:rPr>
                        <a:t>５限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40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06:00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07:00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7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15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867D-9BED-064A-B754-1FA95F62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ython基礎ー意外にも。。。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E27A8-D40C-4A4F-A30D-A776485E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データタイプ(str, int, tuple, dict, setなど)</a:t>
            </a: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ファイルの読み込み、書き込み</a:t>
            </a: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クラス</a:t>
            </a: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相続</a:t>
            </a: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240699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F11E-DF51-AB41-8925-BEAA86C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リザバーコンピューティング本の構造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88D8A-9926-7448-8C85-97235C67D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はじめに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人工ニューラルネットワーク  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python, pytorchなどの知識要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エコーステートネットワーク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時系列パターン基礎問題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時系列パターン応用問題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リキッドステートマシン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物理リザバーコンピューティング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物理リザバーコンピュ</a:t>
            </a:r>
            <a:r>
              <a:rPr lang="en-KR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ーティングの要素技術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将来展望</a:t>
            </a:r>
          </a:p>
          <a:p>
            <a:pPr marL="514350" indent="-514350">
              <a:buFont typeface="+mj-lt"/>
              <a:buAutoNum type="arabicPeriod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26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9AC8-6BD7-2D46-B806-83A598B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1.1. 機械学習とは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F2E12-233F-FE44-B19D-E0337B3C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一般的な</a:t>
            </a:r>
            <a:r>
              <a:rPr lang="en-KR" sz="2000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の意味</a:t>
            </a: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sz="2000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人工知能</a:t>
            </a: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の意味</a:t>
            </a: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ディープラーニング(DL)</a:t>
            </a:r>
            <a:b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2000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人工ニューラルネットワーク</a:t>
            </a: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に基づく機械学習手法の一つ</a:t>
            </a:r>
          </a:p>
          <a:p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A9B5A-B3E5-C74A-A332-4D90ABE4339E}"/>
              </a:ext>
            </a:extLst>
          </p:cNvPr>
          <p:cNvSpPr txBox="1"/>
          <p:nvPr/>
        </p:nvSpPr>
        <p:spPr>
          <a:xfrm>
            <a:off x="3982197" y="1566288"/>
            <a:ext cx="5545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a. 先人によって蓄積され体系化されたコツを学ぶ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b. 試行錯誤を繰り返すことでやり方を自分で見出す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CBD75F5-9604-5E46-956E-9E4A741FBEF2}"/>
              </a:ext>
            </a:extLst>
          </p:cNvPr>
          <p:cNvSpPr/>
          <p:nvPr/>
        </p:nvSpPr>
        <p:spPr>
          <a:xfrm>
            <a:off x="3543285" y="1725717"/>
            <a:ext cx="438912" cy="588391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9C40B08-2DDC-8843-B05B-E90BBA672055}"/>
              </a:ext>
            </a:extLst>
          </p:cNvPr>
          <p:cNvSpPr/>
          <p:nvPr/>
        </p:nvSpPr>
        <p:spPr>
          <a:xfrm>
            <a:off x="3037905" y="2904638"/>
            <a:ext cx="362737" cy="588391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AB108-07CF-5B46-9FEF-8B7E7D09D3E9}"/>
              </a:ext>
            </a:extLst>
          </p:cNvPr>
          <p:cNvSpPr txBox="1"/>
          <p:nvPr/>
        </p:nvSpPr>
        <p:spPr>
          <a:xfrm>
            <a:off x="3438729" y="2730322"/>
            <a:ext cx="5716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昔は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a = 専門家が発見したルールを与える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  <a:sym typeface="Wingdings" pitchFamily="2" charset="2"/>
            </a:endParaRPr>
          </a:p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今はb = </a:t>
            </a:r>
            <a:r>
              <a:rPr lang="en-KR" u="sng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ルールを与えなくても大量のデータから学習</a:t>
            </a:r>
            <a:endParaRPr lang="en-KR" u="sng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47583-4A21-8745-AE55-2B1B21E3EC7D}"/>
              </a:ext>
            </a:extLst>
          </p:cNvPr>
          <p:cNvSpPr txBox="1"/>
          <p:nvPr/>
        </p:nvSpPr>
        <p:spPr>
          <a:xfrm>
            <a:off x="4379448" y="360392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ym typeface="Wingdings" pitchFamily="2" charset="2"/>
              </a:rPr>
              <a:t> 機械学習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58261-45D9-C145-AFBA-B1460FAA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4678775"/>
            <a:ext cx="5196840" cy="1704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3BE596-2D37-2A48-91D1-D5EABCE7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4913037"/>
            <a:ext cx="5671820" cy="167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9491A5-C1D7-8443-A2CC-EBB53D0EEBF3}"/>
              </a:ext>
            </a:extLst>
          </p:cNvPr>
          <p:cNvSpPr txBox="1"/>
          <p:nvPr/>
        </p:nvSpPr>
        <p:spPr>
          <a:xfrm>
            <a:off x="6096000" y="4700898"/>
            <a:ext cx="239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DLで画像を分類するタスクの例</a:t>
            </a:r>
          </a:p>
        </p:txBody>
      </p:sp>
    </p:spTree>
    <p:extLst>
      <p:ext uri="{BB962C8B-B14F-4D97-AF65-F5344CB8AC3E}">
        <p14:creationId xmlns:p14="http://schemas.microsoft.com/office/powerpoint/2010/main" val="199350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9AC8-6BD7-2D46-B806-83A598B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1.1. 機械学習とは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1C9F04-77F0-E845-BFDF-09B0211AC328}"/>
              </a:ext>
            </a:extLst>
          </p:cNvPr>
          <p:cNvSpPr/>
          <p:nvPr/>
        </p:nvSpPr>
        <p:spPr>
          <a:xfrm>
            <a:off x="212272" y="1812471"/>
            <a:ext cx="6017078" cy="45964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E9D1BAC-EDA3-C64C-AD12-CD2A7C1781F7}"/>
              </a:ext>
            </a:extLst>
          </p:cNvPr>
          <p:cNvSpPr/>
          <p:nvPr/>
        </p:nvSpPr>
        <p:spPr>
          <a:xfrm>
            <a:off x="734415" y="2954324"/>
            <a:ext cx="4972792" cy="34534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26FA24-6A53-B640-9AC1-E120417ED57D}"/>
              </a:ext>
            </a:extLst>
          </p:cNvPr>
          <p:cNvSpPr/>
          <p:nvPr/>
        </p:nvSpPr>
        <p:spPr>
          <a:xfrm>
            <a:off x="1165939" y="3814363"/>
            <a:ext cx="4109745" cy="259460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F5DA-0F52-D24F-A917-EEA8FBEE0D1C}"/>
              </a:ext>
            </a:extLst>
          </p:cNvPr>
          <p:cNvSpPr txBox="1"/>
          <p:nvPr/>
        </p:nvSpPr>
        <p:spPr>
          <a:xfrm>
            <a:off x="2242018" y="4247976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深層学習</a:t>
            </a:r>
            <a:b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(Deep learning, DL)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8EB50-25DE-034E-91C7-943D50F8FA94}"/>
              </a:ext>
            </a:extLst>
          </p:cNvPr>
          <p:cNvSpPr txBox="1"/>
          <p:nvPr/>
        </p:nvSpPr>
        <p:spPr>
          <a:xfrm>
            <a:off x="2078511" y="3074337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機械学習</a:t>
            </a:r>
            <a:b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(Machine learning, 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8FD49-F42F-B443-854D-03788C3F6FB5}"/>
              </a:ext>
            </a:extLst>
          </p:cNvPr>
          <p:cNvSpPr txBox="1"/>
          <p:nvPr/>
        </p:nvSpPr>
        <p:spPr>
          <a:xfrm>
            <a:off x="1977522" y="2001085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人工知能</a:t>
            </a:r>
            <a:b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sz="14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(Artificial intelligence, AI)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764E-F963-E24E-BE5A-828AE9DD15ED}"/>
              </a:ext>
            </a:extLst>
          </p:cNvPr>
          <p:cNvSpPr txBox="1"/>
          <p:nvPr/>
        </p:nvSpPr>
        <p:spPr>
          <a:xfrm>
            <a:off x="6229350" y="1812471"/>
            <a:ext cx="57823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人間の思考プロセスと同じような形で動作する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プログラム全般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あるいは、人間が知的と感じる情報処理、技術全般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AIのうち、人間の「学習」に相当する仕組みを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コンピューターなどで実現するもの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入力されたデータからパターン・ルールを発見し、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新たなデータに当てはめることで、その新たな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データに関する識別や予測などが可能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機械学習のうち、多数の層からなる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ニューラルネットワークを用いるもの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パターン・ルールを発見する上で何に着目するか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（「特徴量」）を自ら抽出することが可能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6EDBD8-FFEC-0D4F-B61C-60DB64243A3F}"/>
              </a:ext>
            </a:extLst>
          </p:cNvPr>
          <p:cNvCxnSpPr>
            <a:cxnSpLocks/>
          </p:cNvCxnSpPr>
          <p:nvPr/>
        </p:nvCxnSpPr>
        <p:spPr>
          <a:xfrm flipV="1">
            <a:off x="5455745" y="2251582"/>
            <a:ext cx="790562" cy="305748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FB6CFB-171C-444B-A105-87147345FB2B}"/>
              </a:ext>
            </a:extLst>
          </p:cNvPr>
          <p:cNvCxnSpPr/>
          <p:nvPr/>
        </p:nvCxnSpPr>
        <p:spPr>
          <a:xfrm flipV="1">
            <a:off x="5438788" y="3597557"/>
            <a:ext cx="790562" cy="30574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1CA822-78DF-1145-925B-55F3ADAFB20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275684" y="5111664"/>
            <a:ext cx="1051637" cy="448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81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9AC8-6BD7-2D46-B806-83A598B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1.1. 機械学習とは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EBB08-2EC0-9443-AC84-A60D5B282ED9}"/>
              </a:ext>
            </a:extLst>
          </p:cNvPr>
          <p:cNvSpPr txBox="1"/>
          <p:nvPr/>
        </p:nvSpPr>
        <p:spPr>
          <a:xfrm>
            <a:off x="367393" y="1690688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機械学習の用途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FB1C08-7FBA-124E-8E9B-EB3218069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8"/>
          <a:stretch/>
        </p:blipFill>
        <p:spPr>
          <a:xfrm>
            <a:off x="568340" y="2844107"/>
            <a:ext cx="3776172" cy="36487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C5D2C4-4D47-C341-8E3F-8CC742EDC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544090" y="2844107"/>
            <a:ext cx="3785136" cy="36487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44C81E-A9CD-AE4A-B985-212F4CCF86E6}"/>
              </a:ext>
            </a:extLst>
          </p:cNvPr>
          <p:cNvSpPr txBox="1"/>
          <p:nvPr/>
        </p:nvSpPr>
        <p:spPr>
          <a:xfrm>
            <a:off x="671763" y="2129506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KR" b="1" dirty="0">
                <a:solidFill>
                  <a:srgbClr val="0070C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回帰 (Regression)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5ABA6A-700D-2249-8BCF-5374C099389A}"/>
              </a:ext>
            </a:extLst>
          </p:cNvPr>
          <p:cNvSpPr txBox="1"/>
          <p:nvPr/>
        </p:nvSpPr>
        <p:spPr>
          <a:xfrm>
            <a:off x="4835229" y="2129506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en-KR" b="1" dirty="0">
                <a:solidFill>
                  <a:srgbClr val="0070C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分類 (Classification)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6C542D-E4F1-8640-82F0-474ED4CE9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07"/>
          <a:stretch/>
        </p:blipFill>
        <p:spPr>
          <a:xfrm>
            <a:off x="9120477" y="2951600"/>
            <a:ext cx="2138272" cy="19714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1AF09F-AAE9-3140-A2A3-D2B6BA989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1" r="-1244"/>
          <a:stretch/>
        </p:blipFill>
        <p:spPr>
          <a:xfrm>
            <a:off x="9177434" y="4701150"/>
            <a:ext cx="2138272" cy="197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731066-FC4F-024C-AD1A-40F7FA667DD9}"/>
              </a:ext>
            </a:extLst>
          </p:cNvPr>
          <p:cNvSpPr txBox="1"/>
          <p:nvPr/>
        </p:nvSpPr>
        <p:spPr>
          <a:xfrm>
            <a:off x="8806061" y="212950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en-KR" b="1" dirty="0">
                <a:solidFill>
                  <a:srgbClr val="0070C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群化 (Clustering)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F14410-9931-7248-B6AE-D6240BE61BD0}"/>
              </a:ext>
            </a:extLst>
          </p:cNvPr>
          <p:cNvSpPr txBox="1"/>
          <p:nvPr/>
        </p:nvSpPr>
        <p:spPr>
          <a:xfrm>
            <a:off x="671763" y="2548362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X-Yの関係を表すモデルを当てはめること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7D4656-2BC6-304F-ADF7-C786450AFDC5}"/>
              </a:ext>
            </a:extLst>
          </p:cNvPr>
          <p:cNvSpPr txBox="1"/>
          <p:nvPr/>
        </p:nvSpPr>
        <p:spPr>
          <a:xfrm>
            <a:off x="4817913" y="254836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データのカテゴリを予測すること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645BA9-A85F-454B-B342-3CB8E1669537}"/>
              </a:ext>
            </a:extLst>
          </p:cNvPr>
          <p:cNvSpPr txBox="1"/>
          <p:nvPr/>
        </p:nvSpPr>
        <p:spPr>
          <a:xfrm>
            <a:off x="8802627" y="2548362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データをグループで分けること</a:t>
            </a:r>
          </a:p>
        </p:txBody>
      </p:sp>
    </p:spTree>
    <p:extLst>
      <p:ext uri="{BB962C8B-B14F-4D97-AF65-F5344CB8AC3E}">
        <p14:creationId xmlns:p14="http://schemas.microsoft.com/office/powerpoint/2010/main" val="168543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EBF4-18B2-5E40-8618-DAFD486F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51" y="365125"/>
            <a:ext cx="11538098" cy="1325563"/>
          </a:xfrm>
        </p:spPr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1.2. リザバーコンピューティング(RC)の概念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13971-FC7E-9244-9D70-245820E40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9" y="4758867"/>
            <a:ext cx="3351423" cy="18452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0B01E0-53F0-C945-8889-0A51B1BCF37E}"/>
              </a:ext>
            </a:extLst>
          </p:cNvPr>
          <p:cNvGrpSpPr/>
          <p:nvPr/>
        </p:nvGrpSpPr>
        <p:grpSpPr>
          <a:xfrm>
            <a:off x="6167423" y="2213251"/>
            <a:ext cx="5539612" cy="2905622"/>
            <a:chOff x="537104" y="1573048"/>
            <a:chExt cx="10795136" cy="514748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955AFA0-5308-354C-84D9-FA02E82FAB24}"/>
                </a:ext>
              </a:extLst>
            </p:cNvPr>
            <p:cNvSpPr/>
            <p:nvPr/>
          </p:nvSpPr>
          <p:spPr>
            <a:xfrm rot="20700000">
              <a:off x="537104" y="2224921"/>
              <a:ext cx="1713558" cy="950833"/>
            </a:xfrm>
            <a:custGeom>
              <a:avLst/>
              <a:gdLst>
                <a:gd name="connsiteX0" fmla="*/ 0 w 1416164"/>
                <a:gd name="connsiteY0" fmla="*/ 500063 h 714375"/>
                <a:gd name="connsiteX1" fmla="*/ 28575 w 1416164"/>
                <a:gd name="connsiteY1" fmla="*/ 342900 h 714375"/>
                <a:gd name="connsiteX2" fmla="*/ 42862 w 1416164"/>
                <a:gd name="connsiteY2" fmla="*/ 271463 h 714375"/>
                <a:gd name="connsiteX3" fmla="*/ 100012 w 1416164"/>
                <a:gd name="connsiteY3" fmla="*/ 185738 h 714375"/>
                <a:gd name="connsiteX4" fmla="*/ 114300 w 1416164"/>
                <a:gd name="connsiteY4" fmla="*/ 142875 h 714375"/>
                <a:gd name="connsiteX5" fmla="*/ 142875 w 1416164"/>
                <a:gd name="connsiteY5" fmla="*/ 100013 h 714375"/>
                <a:gd name="connsiteX6" fmla="*/ 228600 w 1416164"/>
                <a:gd name="connsiteY6" fmla="*/ 42863 h 714375"/>
                <a:gd name="connsiteX7" fmla="*/ 371475 w 1416164"/>
                <a:gd name="connsiteY7" fmla="*/ 57150 h 714375"/>
                <a:gd name="connsiteX8" fmla="*/ 457200 w 1416164"/>
                <a:gd name="connsiteY8" fmla="*/ 114300 h 714375"/>
                <a:gd name="connsiteX9" fmla="*/ 500062 w 1416164"/>
                <a:gd name="connsiteY9" fmla="*/ 128588 h 714375"/>
                <a:gd name="connsiteX10" fmla="*/ 585787 w 1416164"/>
                <a:gd name="connsiteY10" fmla="*/ 85725 h 714375"/>
                <a:gd name="connsiteX11" fmla="*/ 628650 w 1416164"/>
                <a:gd name="connsiteY11" fmla="*/ 71438 h 714375"/>
                <a:gd name="connsiteX12" fmla="*/ 714375 w 1416164"/>
                <a:gd name="connsiteY12" fmla="*/ 28575 h 714375"/>
                <a:gd name="connsiteX13" fmla="*/ 757237 w 1416164"/>
                <a:gd name="connsiteY13" fmla="*/ 0 h 714375"/>
                <a:gd name="connsiteX14" fmla="*/ 1028700 w 1416164"/>
                <a:gd name="connsiteY14" fmla="*/ 42863 h 714375"/>
                <a:gd name="connsiteX15" fmla="*/ 1157287 w 1416164"/>
                <a:gd name="connsiteY15" fmla="*/ 128588 h 714375"/>
                <a:gd name="connsiteX16" fmla="*/ 1200150 w 1416164"/>
                <a:gd name="connsiteY16" fmla="*/ 157163 h 714375"/>
                <a:gd name="connsiteX17" fmla="*/ 1314450 w 1416164"/>
                <a:gd name="connsiteY17" fmla="*/ 257175 h 714375"/>
                <a:gd name="connsiteX18" fmla="*/ 1357312 w 1416164"/>
                <a:gd name="connsiteY18" fmla="*/ 285750 h 714375"/>
                <a:gd name="connsiteX19" fmla="*/ 1371600 w 1416164"/>
                <a:gd name="connsiteY19" fmla="*/ 328613 h 714375"/>
                <a:gd name="connsiteX20" fmla="*/ 1414462 w 1416164"/>
                <a:gd name="connsiteY20" fmla="*/ 371475 h 714375"/>
                <a:gd name="connsiteX21" fmla="*/ 1400175 w 1416164"/>
                <a:gd name="connsiteY21" fmla="*/ 471488 h 714375"/>
                <a:gd name="connsiteX22" fmla="*/ 1385887 w 1416164"/>
                <a:gd name="connsiteY22" fmla="*/ 514350 h 714375"/>
                <a:gd name="connsiteX23" fmla="*/ 1343025 w 1416164"/>
                <a:gd name="connsiteY23" fmla="*/ 542925 h 714375"/>
                <a:gd name="connsiteX24" fmla="*/ 1257300 w 1416164"/>
                <a:gd name="connsiteY24" fmla="*/ 600075 h 714375"/>
                <a:gd name="connsiteX25" fmla="*/ 1128712 w 1416164"/>
                <a:gd name="connsiteY25" fmla="*/ 657225 h 714375"/>
                <a:gd name="connsiteX26" fmla="*/ 1085850 w 1416164"/>
                <a:gd name="connsiteY26" fmla="*/ 671513 h 714375"/>
                <a:gd name="connsiteX27" fmla="*/ 814387 w 1416164"/>
                <a:gd name="connsiteY27" fmla="*/ 714375 h 714375"/>
                <a:gd name="connsiteX28" fmla="*/ 642937 w 1416164"/>
                <a:gd name="connsiteY28" fmla="*/ 700088 h 714375"/>
                <a:gd name="connsiteX29" fmla="*/ 457200 w 1416164"/>
                <a:gd name="connsiteY29" fmla="*/ 671513 h 714375"/>
                <a:gd name="connsiteX30" fmla="*/ 400050 w 1416164"/>
                <a:gd name="connsiteY30" fmla="*/ 657225 h 714375"/>
                <a:gd name="connsiteX31" fmla="*/ 314325 w 1416164"/>
                <a:gd name="connsiteY31" fmla="*/ 628650 h 714375"/>
                <a:gd name="connsiteX32" fmla="*/ 157162 w 1416164"/>
                <a:gd name="connsiteY32" fmla="*/ 600075 h 714375"/>
                <a:gd name="connsiteX33" fmla="*/ 114300 w 1416164"/>
                <a:gd name="connsiteY33" fmla="*/ 585788 h 714375"/>
                <a:gd name="connsiteX34" fmla="*/ 57150 w 1416164"/>
                <a:gd name="connsiteY34" fmla="*/ 500063 h 714375"/>
                <a:gd name="connsiteX35" fmla="*/ 0 w 1416164"/>
                <a:gd name="connsiteY35" fmla="*/ 500063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16164" h="714375">
                  <a:moveTo>
                    <a:pt x="0" y="500063"/>
                  </a:moveTo>
                  <a:cubicBezTo>
                    <a:pt x="24767" y="326686"/>
                    <a:pt x="1627" y="464164"/>
                    <a:pt x="28575" y="342900"/>
                  </a:cubicBezTo>
                  <a:cubicBezTo>
                    <a:pt x="33843" y="319194"/>
                    <a:pt x="32813" y="293570"/>
                    <a:pt x="42862" y="271463"/>
                  </a:cubicBezTo>
                  <a:cubicBezTo>
                    <a:pt x="57073" y="240198"/>
                    <a:pt x="89152" y="218318"/>
                    <a:pt x="100012" y="185738"/>
                  </a:cubicBezTo>
                  <a:cubicBezTo>
                    <a:pt x="104775" y="171450"/>
                    <a:pt x="107565" y="156346"/>
                    <a:pt x="114300" y="142875"/>
                  </a:cubicBezTo>
                  <a:cubicBezTo>
                    <a:pt x="121979" y="127517"/>
                    <a:pt x="129952" y="111320"/>
                    <a:pt x="142875" y="100013"/>
                  </a:cubicBezTo>
                  <a:cubicBezTo>
                    <a:pt x="168721" y="77398"/>
                    <a:pt x="228600" y="42863"/>
                    <a:pt x="228600" y="42863"/>
                  </a:cubicBezTo>
                  <a:cubicBezTo>
                    <a:pt x="276225" y="47625"/>
                    <a:pt x="325791" y="42874"/>
                    <a:pt x="371475" y="57150"/>
                  </a:cubicBezTo>
                  <a:cubicBezTo>
                    <a:pt x="404255" y="67394"/>
                    <a:pt x="424620" y="103439"/>
                    <a:pt x="457200" y="114300"/>
                  </a:cubicBezTo>
                  <a:lnTo>
                    <a:pt x="500062" y="128588"/>
                  </a:lnTo>
                  <a:cubicBezTo>
                    <a:pt x="607807" y="92672"/>
                    <a:pt x="474992" y="141122"/>
                    <a:pt x="585787" y="85725"/>
                  </a:cubicBezTo>
                  <a:cubicBezTo>
                    <a:pt x="599258" y="78990"/>
                    <a:pt x="614362" y="76200"/>
                    <a:pt x="628650" y="71438"/>
                  </a:cubicBezTo>
                  <a:cubicBezTo>
                    <a:pt x="751485" y="-10453"/>
                    <a:pt x="596070" y="87728"/>
                    <a:pt x="714375" y="28575"/>
                  </a:cubicBezTo>
                  <a:cubicBezTo>
                    <a:pt x="729733" y="20896"/>
                    <a:pt x="742950" y="9525"/>
                    <a:pt x="757237" y="0"/>
                  </a:cubicBezTo>
                  <a:cubicBezTo>
                    <a:pt x="804474" y="3634"/>
                    <a:pt x="965816" y="940"/>
                    <a:pt x="1028700" y="42863"/>
                  </a:cubicBezTo>
                  <a:lnTo>
                    <a:pt x="1157287" y="128588"/>
                  </a:lnTo>
                  <a:lnTo>
                    <a:pt x="1200150" y="157163"/>
                  </a:lnTo>
                  <a:cubicBezTo>
                    <a:pt x="1247775" y="228600"/>
                    <a:pt x="1214437" y="190500"/>
                    <a:pt x="1314450" y="257175"/>
                  </a:cubicBezTo>
                  <a:lnTo>
                    <a:pt x="1357312" y="285750"/>
                  </a:lnTo>
                  <a:cubicBezTo>
                    <a:pt x="1362075" y="300038"/>
                    <a:pt x="1363246" y="316082"/>
                    <a:pt x="1371600" y="328613"/>
                  </a:cubicBezTo>
                  <a:cubicBezTo>
                    <a:pt x="1382808" y="345425"/>
                    <a:pt x="1410499" y="351662"/>
                    <a:pt x="1414462" y="371475"/>
                  </a:cubicBezTo>
                  <a:cubicBezTo>
                    <a:pt x="1421066" y="404497"/>
                    <a:pt x="1406779" y="438466"/>
                    <a:pt x="1400175" y="471488"/>
                  </a:cubicBezTo>
                  <a:cubicBezTo>
                    <a:pt x="1397221" y="486256"/>
                    <a:pt x="1395295" y="502590"/>
                    <a:pt x="1385887" y="514350"/>
                  </a:cubicBezTo>
                  <a:cubicBezTo>
                    <a:pt x="1375160" y="527758"/>
                    <a:pt x="1356216" y="531932"/>
                    <a:pt x="1343025" y="542925"/>
                  </a:cubicBezTo>
                  <a:cubicBezTo>
                    <a:pt x="1271677" y="602382"/>
                    <a:pt x="1332625" y="574967"/>
                    <a:pt x="1257300" y="600075"/>
                  </a:cubicBezTo>
                  <a:cubicBezTo>
                    <a:pt x="1189374" y="645358"/>
                    <a:pt x="1230729" y="623219"/>
                    <a:pt x="1128712" y="657225"/>
                  </a:cubicBezTo>
                  <a:cubicBezTo>
                    <a:pt x="1114425" y="661988"/>
                    <a:pt x="1100618" y="668559"/>
                    <a:pt x="1085850" y="671513"/>
                  </a:cubicBezTo>
                  <a:cubicBezTo>
                    <a:pt x="900686" y="708546"/>
                    <a:pt x="991246" y="694725"/>
                    <a:pt x="814387" y="714375"/>
                  </a:cubicBezTo>
                  <a:cubicBezTo>
                    <a:pt x="757237" y="709613"/>
                    <a:pt x="699970" y="706091"/>
                    <a:pt x="642937" y="700088"/>
                  </a:cubicBezTo>
                  <a:cubicBezTo>
                    <a:pt x="613980" y="697040"/>
                    <a:pt x="490348" y="678143"/>
                    <a:pt x="457200" y="671513"/>
                  </a:cubicBezTo>
                  <a:cubicBezTo>
                    <a:pt x="437945" y="667662"/>
                    <a:pt x="418858" y="662868"/>
                    <a:pt x="400050" y="657225"/>
                  </a:cubicBezTo>
                  <a:cubicBezTo>
                    <a:pt x="371200" y="648570"/>
                    <a:pt x="344036" y="633602"/>
                    <a:pt x="314325" y="628650"/>
                  </a:cubicBezTo>
                  <a:cubicBezTo>
                    <a:pt x="276097" y="622279"/>
                    <a:pt x="197111" y="610062"/>
                    <a:pt x="157162" y="600075"/>
                  </a:cubicBezTo>
                  <a:cubicBezTo>
                    <a:pt x="142552" y="596422"/>
                    <a:pt x="128587" y="590550"/>
                    <a:pt x="114300" y="585788"/>
                  </a:cubicBezTo>
                  <a:cubicBezTo>
                    <a:pt x="95250" y="557213"/>
                    <a:pt x="89730" y="510923"/>
                    <a:pt x="57150" y="500063"/>
                  </a:cubicBezTo>
                  <a:lnTo>
                    <a:pt x="0" y="50006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C7EC600-E01D-D14D-93F7-ED7E42C76BDB}"/>
                </a:ext>
              </a:extLst>
            </p:cNvPr>
            <p:cNvSpPr/>
            <p:nvPr/>
          </p:nvSpPr>
          <p:spPr>
            <a:xfrm rot="20700000">
              <a:off x="2432467" y="2600562"/>
              <a:ext cx="799387" cy="403246"/>
            </a:xfrm>
            <a:custGeom>
              <a:avLst/>
              <a:gdLst>
                <a:gd name="connsiteX0" fmla="*/ 0 w 1416164"/>
                <a:gd name="connsiteY0" fmla="*/ 500063 h 714375"/>
                <a:gd name="connsiteX1" fmla="*/ 28575 w 1416164"/>
                <a:gd name="connsiteY1" fmla="*/ 342900 h 714375"/>
                <a:gd name="connsiteX2" fmla="*/ 42862 w 1416164"/>
                <a:gd name="connsiteY2" fmla="*/ 271463 h 714375"/>
                <a:gd name="connsiteX3" fmla="*/ 100012 w 1416164"/>
                <a:gd name="connsiteY3" fmla="*/ 185738 h 714375"/>
                <a:gd name="connsiteX4" fmla="*/ 114300 w 1416164"/>
                <a:gd name="connsiteY4" fmla="*/ 142875 h 714375"/>
                <a:gd name="connsiteX5" fmla="*/ 142875 w 1416164"/>
                <a:gd name="connsiteY5" fmla="*/ 100013 h 714375"/>
                <a:gd name="connsiteX6" fmla="*/ 228600 w 1416164"/>
                <a:gd name="connsiteY6" fmla="*/ 42863 h 714375"/>
                <a:gd name="connsiteX7" fmla="*/ 371475 w 1416164"/>
                <a:gd name="connsiteY7" fmla="*/ 57150 h 714375"/>
                <a:gd name="connsiteX8" fmla="*/ 457200 w 1416164"/>
                <a:gd name="connsiteY8" fmla="*/ 114300 h 714375"/>
                <a:gd name="connsiteX9" fmla="*/ 500062 w 1416164"/>
                <a:gd name="connsiteY9" fmla="*/ 128588 h 714375"/>
                <a:gd name="connsiteX10" fmla="*/ 585787 w 1416164"/>
                <a:gd name="connsiteY10" fmla="*/ 85725 h 714375"/>
                <a:gd name="connsiteX11" fmla="*/ 628650 w 1416164"/>
                <a:gd name="connsiteY11" fmla="*/ 71438 h 714375"/>
                <a:gd name="connsiteX12" fmla="*/ 714375 w 1416164"/>
                <a:gd name="connsiteY12" fmla="*/ 28575 h 714375"/>
                <a:gd name="connsiteX13" fmla="*/ 757237 w 1416164"/>
                <a:gd name="connsiteY13" fmla="*/ 0 h 714375"/>
                <a:gd name="connsiteX14" fmla="*/ 1028700 w 1416164"/>
                <a:gd name="connsiteY14" fmla="*/ 42863 h 714375"/>
                <a:gd name="connsiteX15" fmla="*/ 1157287 w 1416164"/>
                <a:gd name="connsiteY15" fmla="*/ 128588 h 714375"/>
                <a:gd name="connsiteX16" fmla="*/ 1200150 w 1416164"/>
                <a:gd name="connsiteY16" fmla="*/ 157163 h 714375"/>
                <a:gd name="connsiteX17" fmla="*/ 1314450 w 1416164"/>
                <a:gd name="connsiteY17" fmla="*/ 257175 h 714375"/>
                <a:gd name="connsiteX18" fmla="*/ 1357312 w 1416164"/>
                <a:gd name="connsiteY18" fmla="*/ 285750 h 714375"/>
                <a:gd name="connsiteX19" fmla="*/ 1371600 w 1416164"/>
                <a:gd name="connsiteY19" fmla="*/ 328613 h 714375"/>
                <a:gd name="connsiteX20" fmla="*/ 1414462 w 1416164"/>
                <a:gd name="connsiteY20" fmla="*/ 371475 h 714375"/>
                <a:gd name="connsiteX21" fmla="*/ 1400175 w 1416164"/>
                <a:gd name="connsiteY21" fmla="*/ 471488 h 714375"/>
                <a:gd name="connsiteX22" fmla="*/ 1385887 w 1416164"/>
                <a:gd name="connsiteY22" fmla="*/ 514350 h 714375"/>
                <a:gd name="connsiteX23" fmla="*/ 1343025 w 1416164"/>
                <a:gd name="connsiteY23" fmla="*/ 542925 h 714375"/>
                <a:gd name="connsiteX24" fmla="*/ 1257300 w 1416164"/>
                <a:gd name="connsiteY24" fmla="*/ 600075 h 714375"/>
                <a:gd name="connsiteX25" fmla="*/ 1128712 w 1416164"/>
                <a:gd name="connsiteY25" fmla="*/ 657225 h 714375"/>
                <a:gd name="connsiteX26" fmla="*/ 1085850 w 1416164"/>
                <a:gd name="connsiteY26" fmla="*/ 671513 h 714375"/>
                <a:gd name="connsiteX27" fmla="*/ 814387 w 1416164"/>
                <a:gd name="connsiteY27" fmla="*/ 714375 h 714375"/>
                <a:gd name="connsiteX28" fmla="*/ 642937 w 1416164"/>
                <a:gd name="connsiteY28" fmla="*/ 700088 h 714375"/>
                <a:gd name="connsiteX29" fmla="*/ 457200 w 1416164"/>
                <a:gd name="connsiteY29" fmla="*/ 671513 h 714375"/>
                <a:gd name="connsiteX30" fmla="*/ 400050 w 1416164"/>
                <a:gd name="connsiteY30" fmla="*/ 657225 h 714375"/>
                <a:gd name="connsiteX31" fmla="*/ 314325 w 1416164"/>
                <a:gd name="connsiteY31" fmla="*/ 628650 h 714375"/>
                <a:gd name="connsiteX32" fmla="*/ 157162 w 1416164"/>
                <a:gd name="connsiteY32" fmla="*/ 600075 h 714375"/>
                <a:gd name="connsiteX33" fmla="*/ 114300 w 1416164"/>
                <a:gd name="connsiteY33" fmla="*/ 585788 h 714375"/>
                <a:gd name="connsiteX34" fmla="*/ 57150 w 1416164"/>
                <a:gd name="connsiteY34" fmla="*/ 500063 h 714375"/>
                <a:gd name="connsiteX35" fmla="*/ 0 w 1416164"/>
                <a:gd name="connsiteY35" fmla="*/ 500063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16164" h="714375">
                  <a:moveTo>
                    <a:pt x="0" y="500063"/>
                  </a:moveTo>
                  <a:cubicBezTo>
                    <a:pt x="24767" y="326686"/>
                    <a:pt x="1627" y="464164"/>
                    <a:pt x="28575" y="342900"/>
                  </a:cubicBezTo>
                  <a:cubicBezTo>
                    <a:pt x="33843" y="319194"/>
                    <a:pt x="32813" y="293570"/>
                    <a:pt x="42862" y="271463"/>
                  </a:cubicBezTo>
                  <a:cubicBezTo>
                    <a:pt x="57073" y="240198"/>
                    <a:pt x="89152" y="218318"/>
                    <a:pt x="100012" y="185738"/>
                  </a:cubicBezTo>
                  <a:cubicBezTo>
                    <a:pt x="104775" y="171450"/>
                    <a:pt x="107565" y="156346"/>
                    <a:pt x="114300" y="142875"/>
                  </a:cubicBezTo>
                  <a:cubicBezTo>
                    <a:pt x="121979" y="127517"/>
                    <a:pt x="129952" y="111320"/>
                    <a:pt x="142875" y="100013"/>
                  </a:cubicBezTo>
                  <a:cubicBezTo>
                    <a:pt x="168721" y="77398"/>
                    <a:pt x="228600" y="42863"/>
                    <a:pt x="228600" y="42863"/>
                  </a:cubicBezTo>
                  <a:cubicBezTo>
                    <a:pt x="276225" y="47625"/>
                    <a:pt x="325791" y="42874"/>
                    <a:pt x="371475" y="57150"/>
                  </a:cubicBezTo>
                  <a:cubicBezTo>
                    <a:pt x="404255" y="67394"/>
                    <a:pt x="424620" y="103439"/>
                    <a:pt x="457200" y="114300"/>
                  </a:cubicBezTo>
                  <a:lnTo>
                    <a:pt x="500062" y="128588"/>
                  </a:lnTo>
                  <a:cubicBezTo>
                    <a:pt x="607807" y="92672"/>
                    <a:pt x="474992" y="141122"/>
                    <a:pt x="585787" y="85725"/>
                  </a:cubicBezTo>
                  <a:cubicBezTo>
                    <a:pt x="599258" y="78990"/>
                    <a:pt x="614362" y="76200"/>
                    <a:pt x="628650" y="71438"/>
                  </a:cubicBezTo>
                  <a:cubicBezTo>
                    <a:pt x="751485" y="-10453"/>
                    <a:pt x="596070" y="87728"/>
                    <a:pt x="714375" y="28575"/>
                  </a:cubicBezTo>
                  <a:cubicBezTo>
                    <a:pt x="729733" y="20896"/>
                    <a:pt x="742950" y="9525"/>
                    <a:pt x="757237" y="0"/>
                  </a:cubicBezTo>
                  <a:cubicBezTo>
                    <a:pt x="804474" y="3634"/>
                    <a:pt x="965816" y="940"/>
                    <a:pt x="1028700" y="42863"/>
                  </a:cubicBezTo>
                  <a:lnTo>
                    <a:pt x="1157287" y="128588"/>
                  </a:lnTo>
                  <a:lnTo>
                    <a:pt x="1200150" y="157163"/>
                  </a:lnTo>
                  <a:cubicBezTo>
                    <a:pt x="1247775" y="228600"/>
                    <a:pt x="1214437" y="190500"/>
                    <a:pt x="1314450" y="257175"/>
                  </a:cubicBezTo>
                  <a:lnTo>
                    <a:pt x="1357312" y="285750"/>
                  </a:lnTo>
                  <a:cubicBezTo>
                    <a:pt x="1362075" y="300038"/>
                    <a:pt x="1363246" y="316082"/>
                    <a:pt x="1371600" y="328613"/>
                  </a:cubicBezTo>
                  <a:cubicBezTo>
                    <a:pt x="1382808" y="345425"/>
                    <a:pt x="1410499" y="351662"/>
                    <a:pt x="1414462" y="371475"/>
                  </a:cubicBezTo>
                  <a:cubicBezTo>
                    <a:pt x="1421066" y="404497"/>
                    <a:pt x="1406779" y="438466"/>
                    <a:pt x="1400175" y="471488"/>
                  </a:cubicBezTo>
                  <a:cubicBezTo>
                    <a:pt x="1397221" y="486256"/>
                    <a:pt x="1395295" y="502590"/>
                    <a:pt x="1385887" y="514350"/>
                  </a:cubicBezTo>
                  <a:cubicBezTo>
                    <a:pt x="1375160" y="527758"/>
                    <a:pt x="1356216" y="531932"/>
                    <a:pt x="1343025" y="542925"/>
                  </a:cubicBezTo>
                  <a:cubicBezTo>
                    <a:pt x="1271677" y="602382"/>
                    <a:pt x="1332625" y="574967"/>
                    <a:pt x="1257300" y="600075"/>
                  </a:cubicBezTo>
                  <a:cubicBezTo>
                    <a:pt x="1189374" y="645358"/>
                    <a:pt x="1230729" y="623219"/>
                    <a:pt x="1128712" y="657225"/>
                  </a:cubicBezTo>
                  <a:cubicBezTo>
                    <a:pt x="1114425" y="661988"/>
                    <a:pt x="1100618" y="668559"/>
                    <a:pt x="1085850" y="671513"/>
                  </a:cubicBezTo>
                  <a:cubicBezTo>
                    <a:pt x="900686" y="708546"/>
                    <a:pt x="991246" y="694725"/>
                    <a:pt x="814387" y="714375"/>
                  </a:cubicBezTo>
                  <a:cubicBezTo>
                    <a:pt x="757237" y="709613"/>
                    <a:pt x="699970" y="706091"/>
                    <a:pt x="642937" y="700088"/>
                  </a:cubicBezTo>
                  <a:cubicBezTo>
                    <a:pt x="613980" y="697040"/>
                    <a:pt x="490348" y="678143"/>
                    <a:pt x="457200" y="671513"/>
                  </a:cubicBezTo>
                  <a:cubicBezTo>
                    <a:pt x="437945" y="667662"/>
                    <a:pt x="418858" y="662868"/>
                    <a:pt x="400050" y="657225"/>
                  </a:cubicBezTo>
                  <a:cubicBezTo>
                    <a:pt x="371200" y="648570"/>
                    <a:pt x="344036" y="633602"/>
                    <a:pt x="314325" y="628650"/>
                  </a:cubicBezTo>
                  <a:cubicBezTo>
                    <a:pt x="276097" y="622279"/>
                    <a:pt x="197111" y="610062"/>
                    <a:pt x="157162" y="600075"/>
                  </a:cubicBezTo>
                  <a:cubicBezTo>
                    <a:pt x="142552" y="596422"/>
                    <a:pt x="128587" y="590550"/>
                    <a:pt x="114300" y="585788"/>
                  </a:cubicBezTo>
                  <a:cubicBezTo>
                    <a:pt x="95250" y="557213"/>
                    <a:pt x="89730" y="510923"/>
                    <a:pt x="57150" y="500063"/>
                  </a:cubicBezTo>
                  <a:lnTo>
                    <a:pt x="0" y="50006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9D751D0-0C73-E94A-A62D-41B45E96A042}"/>
                </a:ext>
              </a:extLst>
            </p:cNvPr>
            <p:cNvSpPr/>
            <p:nvPr/>
          </p:nvSpPr>
          <p:spPr>
            <a:xfrm rot="20700000">
              <a:off x="3629645" y="2495600"/>
              <a:ext cx="967259" cy="487928"/>
            </a:xfrm>
            <a:custGeom>
              <a:avLst/>
              <a:gdLst>
                <a:gd name="connsiteX0" fmla="*/ 0 w 1416164"/>
                <a:gd name="connsiteY0" fmla="*/ 500063 h 714375"/>
                <a:gd name="connsiteX1" fmla="*/ 28575 w 1416164"/>
                <a:gd name="connsiteY1" fmla="*/ 342900 h 714375"/>
                <a:gd name="connsiteX2" fmla="*/ 42862 w 1416164"/>
                <a:gd name="connsiteY2" fmla="*/ 271463 h 714375"/>
                <a:gd name="connsiteX3" fmla="*/ 100012 w 1416164"/>
                <a:gd name="connsiteY3" fmla="*/ 185738 h 714375"/>
                <a:gd name="connsiteX4" fmla="*/ 114300 w 1416164"/>
                <a:gd name="connsiteY4" fmla="*/ 142875 h 714375"/>
                <a:gd name="connsiteX5" fmla="*/ 142875 w 1416164"/>
                <a:gd name="connsiteY5" fmla="*/ 100013 h 714375"/>
                <a:gd name="connsiteX6" fmla="*/ 228600 w 1416164"/>
                <a:gd name="connsiteY6" fmla="*/ 42863 h 714375"/>
                <a:gd name="connsiteX7" fmla="*/ 371475 w 1416164"/>
                <a:gd name="connsiteY7" fmla="*/ 57150 h 714375"/>
                <a:gd name="connsiteX8" fmla="*/ 457200 w 1416164"/>
                <a:gd name="connsiteY8" fmla="*/ 114300 h 714375"/>
                <a:gd name="connsiteX9" fmla="*/ 500062 w 1416164"/>
                <a:gd name="connsiteY9" fmla="*/ 128588 h 714375"/>
                <a:gd name="connsiteX10" fmla="*/ 585787 w 1416164"/>
                <a:gd name="connsiteY10" fmla="*/ 85725 h 714375"/>
                <a:gd name="connsiteX11" fmla="*/ 628650 w 1416164"/>
                <a:gd name="connsiteY11" fmla="*/ 71438 h 714375"/>
                <a:gd name="connsiteX12" fmla="*/ 714375 w 1416164"/>
                <a:gd name="connsiteY12" fmla="*/ 28575 h 714375"/>
                <a:gd name="connsiteX13" fmla="*/ 757237 w 1416164"/>
                <a:gd name="connsiteY13" fmla="*/ 0 h 714375"/>
                <a:gd name="connsiteX14" fmla="*/ 1028700 w 1416164"/>
                <a:gd name="connsiteY14" fmla="*/ 42863 h 714375"/>
                <a:gd name="connsiteX15" fmla="*/ 1157287 w 1416164"/>
                <a:gd name="connsiteY15" fmla="*/ 128588 h 714375"/>
                <a:gd name="connsiteX16" fmla="*/ 1200150 w 1416164"/>
                <a:gd name="connsiteY16" fmla="*/ 157163 h 714375"/>
                <a:gd name="connsiteX17" fmla="*/ 1314450 w 1416164"/>
                <a:gd name="connsiteY17" fmla="*/ 257175 h 714375"/>
                <a:gd name="connsiteX18" fmla="*/ 1357312 w 1416164"/>
                <a:gd name="connsiteY18" fmla="*/ 285750 h 714375"/>
                <a:gd name="connsiteX19" fmla="*/ 1371600 w 1416164"/>
                <a:gd name="connsiteY19" fmla="*/ 328613 h 714375"/>
                <a:gd name="connsiteX20" fmla="*/ 1414462 w 1416164"/>
                <a:gd name="connsiteY20" fmla="*/ 371475 h 714375"/>
                <a:gd name="connsiteX21" fmla="*/ 1400175 w 1416164"/>
                <a:gd name="connsiteY21" fmla="*/ 471488 h 714375"/>
                <a:gd name="connsiteX22" fmla="*/ 1385887 w 1416164"/>
                <a:gd name="connsiteY22" fmla="*/ 514350 h 714375"/>
                <a:gd name="connsiteX23" fmla="*/ 1343025 w 1416164"/>
                <a:gd name="connsiteY23" fmla="*/ 542925 h 714375"/>
                <a:gd name="connsiteX24" fmla="*/ 1257300 w 1416164"/>
                <a:gd name="connsiteY24" fmla="*/ 600075 h 714375"/>
                <a:gd name="connsiteX25" fmla="*/ 1128712 w 1416164"/>
                <a:gd name="connsiteY25" fmla="*/ 657225 h 714375"/>
                <a:gd name="connsiteX26" fmla="*/ 1085850 w 1416164"/>
                <a:gd name="connsiteY26" fmla="*/ 671513 h 714375"/>
                <a:gd name="connsiteX27" fmla="*/ 814387 w 1416164"/>
                <a:gd name="connsiteY27" fmla="*/ 714375 h 714375"/>
                <a:gd name="connsiteX28" fmla="*/ 642937 w 1416164"/>
                <a:gd name="connsiteY28" fmla="*/ 700088 h 714375"/>
                <a:gd name="connsiteX29" fmla="*/ 457200 w 1416164"/>
                <a:gd name="connsiteY29" fmla="*/ 671513 h 714375"/>
                <a:gd name="connsiteX30" fmla="*/ 400050 w 1416164"/>
                <a:gd name="connsiteY30" fmla="*/ 657225 h 714375"/>
                <a:gd name="connsiteX31" fmla="*/ 314325 w 1416164"/>
                <a:gd name="connsiteY31" fmla="*/ 628650 h 714375"/>
                <a:gd name="connsiteX32" fmla="*/ 157162 w 1416164"/>
                <a:gd name="connsiteY32" fmla="*/ 600075 h 714375"/>
                <a:gd name="connsiteX33" fmla="*/ 114300 w 1416164"/>
                <a:gd name="connsiteY33" fmla="*/ 585788 h 714375"/>
                <a:gd name="connsiteX34" fmla="*/ 57150 w 1416164"/>
                <a:gd name="connsiteY34" fmla="*/ 500063 h 714375"/>
                <a:gd name="connsiteX35" fmla="*/ 0 w 1416164"/>
                <a:gd name="connsiteY35" fmla="*/ 500063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16164" h="714375">
                  <a:moveTo>
                    <a:pt x="0" y="500063"/>
                  </a:moveTo>
                  <a:cubicBezTo>
                    <a:pt x="24767" y="326686"/>
                    <a:pt x="1627" y="464164"/>
                    <a:pt x="28575" y="342900"/>
                  </a:cubicBezTo>
                  <a:cubicBezTo>
                    <a:pt x="33843" y="319194"/>
                    <a:pt x="32813" y="293570"/>
                    <a:pt x="42862" y="271463"/>
                  </a:cubicBezTo>
                  <a:cubicBezTo>
                    <a:pt x="57073" y="240198"/>
                    <a:pt x="89152" y="218318"/>
                    <a:pt x="100012" y="185738"/>
                  </a:cubicBezTo>
                  <a:cubicBezTo>
                    <a:pt x="104775" y="171450"/>
                    <a:pt x="107565" y="156346"/>
                    <a:pt x="114300" y="142875"/>
                  </a:cubicBezTo>
                  <a:cubicBezTo>
                    <a:pt x="121979" y="127517"/>
                    <a:pt x="129952" y="111320"/>
                    <a:pt x="142875" y="100013"/>
                  </a:cubicBezTo>
                  <a:cubicBezTo>
                    <a:pt x="168721" y="77398"/>
                    <a:pt x="228600" y="42863"/>
                    <a:pt x="228600" y="42863"/>
                  </a:cubicBezTo>
                  <a:cubicBezTo>
                    <a:pt x="276225" y="47625"/>
                    <a:pt x="325791" y="42874"/>
                    <a:pt x="371475" y="57150"/>
                  </a:cubicBezTo>
                  <a:cubicBezTo>
                    <a:pt x="404255" y="67394"/>
                    <a:pt x="424620" y="103439"/>
                    <a:pt x="457200" y="114300"/>
                  </a:cubicBezTo>
                  <a:lnTo>
                    <a:pt x="500062" y="128588"/>
                  </a:lnTo>
                  <a:cubicBezTo>
                    <a:pt x="607807" y="92672"/>
                    <a:pt x="474992" y="141122"/>
                    <a:pt x="585787" y="85725"/>
                  </a:cubicBezTo>
                  <a:cubicBezTo>
                    <a:pt x="599258" y="78990"/>
                    <a:pt x="614362" y="76200"/>
                    <a:pt x="628650" y="71438"/>
                  </a:cubicBezTo>
                  <a:cubicBezTo>
                    <a:pt x="751485" y="-10453"/>
                    <a:pt x="596070" y="87728"/>
                    <a:pt x="714375" y="28575"/>
                  </a:cubicBezTo>
                  <a:cubicBezTo>
                    <a:pt x="729733" y="20896"/>
                    <a:pt x="742950" y="9525"/>
                    <a:pt x="757237" y="0"/>
                  </a:cubicBezTo>
                  <a:cubicBezTo>
                    <a:pt x="804474" y="3634"/>
                    <a:pt x="965816" y="940"/>
                    <a:pt x="1028700" y="42863"/>
                  </a:cubicBezTo>
                  <a:lnTo>
                    <a:pt x="1157287" y="128588"/>
                  </a:lnTo>
                  <a:lnTo>
                    <a:pt x="1200150" y="157163"/>
                  </a:lnTo>
                  <a:cubicBezTo>
                    <a:pt x="1247775" y="228600"/>
                    <a:pt x="1214437" y="190500"/>
                    <a:pt x="1314450" y="257175"/>
                  </a:cubicBezTo>
                  <a:lnTo>
                    <a:pt x="1357312" y="285750"/>
                  </a:lnTo>
                  <a:cubicBezTo>
                    <a:pt x="1362075" y="300038"/>
                    <a:pt x="1363246" y="316082"/>
                    <a:pt x="1371600" y="328613"/>
                  </a:cubicBezTo>
                  <a:cubicBezTo>
                    <a:pt x="1382808" y="345425"/>
                    <a:pt x="1410499" y="351662"/>
                    <a:pt x="1414462" y="371475"/>
                  </a:cubicBezTo>
                  <a:cubicBezTo>
                    <a:pt x="1421066" y="404497"/>
                    <a:pt x="1406779" y="438466"/>
                    <a:pt x="1400175" y="471488"/>
                  </a:cubicBezTo>
                  <a:cubicBezTo>
                    <a:pt x="1397221" y="486256"/>
                    <a:pt x="1395295" y="502590"/>
                    <a:pt x="1385887" y="514350"/>
                  </a:cubicBezTo>
                  <a:cubicBezTo>
                    <a:pt x="1375160" y="527758"/>
                    <a:pt x="1356216" y="531932"/>
                    <a:pt x="1343025" y="542925"/>
                  </a:cubicBezTo>
                  <a:cubicBezTo>
                    <a:pt x="1271677" y="602382"/>
                    <a:pt x="1332625" y="574967"/>
                    <a:pt x="1257300" y="600075"/>
                  </a:cubicBezTo>
                  <a:cubicBezTo>
                    <a:pt x="1189374" y="645358"/>
                    <a:pt x="1230729" y="623219"/>
                    <a:pt x="1128712" y="657225"/>
                  </a:cubicBezTo>
                  <a:cubicBezTo>
                    <a:pt x="1114425" y="661988"/>
                    <a:pt x="1100618" y="668559"/>
                    <a:pt x="1085850" y="671513"/>
                  </a:cubicBezTo>
                  <a:cubicBezTo>
                    <a:pt x="900686" y="708546"/>
                    <a:pt x="991246" y="694725"/>
                    <a:pt x="814387" y="714375"/>
                  </a:cubicBezTo>
                  <a:cubicBezTo>
                    <a:pt x="757237" y="709613"/>
                    <a:pt x="699970" y="706091"/>
                    <a:pt x="642937" y="700088"/>
                  </a:cubicBezTo>
                  <a:cubicBezTo>
                    <a:pt x="613980" y="697040"/>
                    <a:pt x="490348" y="678143"/>
                    <a:pt x="457200" y="671513"/>
                  </a:cubicBezTo>
                  <a:cubicBezTo>
                    <a:pt x="437945" y="667662"/>
                    <a:pt x="418858" y="662868"/>
                    <a:pt x="400050" y="657225"/>
                  </a:cubicBezTo>
                  <a:cubicBezTo>
                    <a:pt x="371200" y="648570"/>
                    <a:pt x="344036" y="633602"/>
                    <a:pt x="314325" y="628650"/>
                  </a:cubicBezTo>
                  <a:cubicBezTo>
                    <a:pt x="276097" y="622279"/>
                    <a:pt x="197111" y="610062"/>
                    <a:pt x="157162" y="600075"/>
                  </a:cubicBezTo>
                  <a:cubicBezTo>
                    <a:pt x="142552" y="596422"/>
                    <a:pt x="128587" y="590550"/>
                    <a:pt x="114300" y="585788"/>
                  </a:cubicBezTo>
                  <a:cubicBezTo>
                    <a:pt x="95250" y="557213"/>
                    <a:pt x="89730" y="510923"/>
                    <a:pt x="57150" y="500063"/>
                  </a:cubicBezTo>
                  <a:lnTo>
                    <a:pt x="0" y="50006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38F4DD-D5B7-2340-84E6-270CCE831089}"/>
                </a:ext>
              </a:extLst>
            </p:cNvPr>
            <p:cNvGrpSpPr/>
            <p:nvPr/>
          </p:nvGrpSpPr>
          <p:grpSpPr>
            <a:xfrm>
              <a:off x="2234467" y="3709987"/>
              <a:ext cx="3757613" cy="928687"/>
              <a:chOff x="6286500" y="4243388"/>
              <a:chExt cx="3757613" cy="92868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465D5A4-4698-8A4F-8FC9-3B98134F9D54}"/>
                  </a:ext>
                </a:extLst>
              </p:cNvPr>
              <p:cNvSpPr/>
              <p:nvPr/>
            </p:nvSpPr>
            <p:spPr>
              <a:xfrm>
                <a:off x="6286500" y="4243388"/>
                <a:ext cx="3757613" cy="92868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49E86BC-3788-5D43-96BF-A772D41EC381}"/>
                  </a:ext>
                </a:extLst>
              </p:cNvPr>
              <p:cNvSpPr/>
              <p:nvPr/>
            </p:nvSpPr>
            <p:spPr>
              <a:xfrm>
                <a:off x="6753730" y="4390579"/>
                <a:ext cx="2823150" cy="63430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985A318-5447-D141-8957-9D0251C9ED3E}"/>
                  </a:ext>
                </a:extLst>
              </p:cNvPr>
              <p:cNvSpPr/>
              <p:nvPr/>
            </p:nvSpPr>
            <p:spPr>
              <a:xfrm>
                <a:off x="7288828" y="4528706"/>
                <a:ext cx="1752955" cy="35804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6" name="Teardrop 35">
                <a:extLst>
                  <a:ext uri="{FF2B5EF4-FFF2-40B4-BE49-F238E27FC236}">
                    <a16:creationId xmlns:a16="http://schemas.microsoft.com/office/drawing/2014/main" id="{C20EEC35-CF6A-434C-85DB-2D56C98EF32A}"/>
                  </a:ext>
                </a:extLst>
              </p:cNvPr>
              <p:cNvSpPr/>
              <p:nvPr/>
            </p:nvSpPr>
            <p:spPr>
              <a:xfrm rot="5400000">
                <a:off x="7669851" y="4422446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7" name="Teardrop 36">
                <a:extLst>
                  <a:ext uri="{FF2B5EF4-FFF2-40B4-BE49-F238E27FC236}">
                    <a16:creationId xmlns:a16="http://schemas.microsoft.com/office/drawing/2014/main" id="{5A041637-F1A4-414F-9E90-2C252F42A6A7}"/>
                  </a:ext>
                </a:extLst>
              </p:cNvPr>
              <p:cNvSpPr/>
              <p:nvPr/>
            </p:nvSpPr>
            <p:spPr>
              <a:xfrm rot="10800000">
                <a:off x="8322639" y="4419153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3C5074-E2F3-CE42-BA53-E9F6B91AEE4E}"/>
                </a:ext>
              </a:extLst>
            </p:cNvPr>
            <p:cNvGrpSpPr/>
            <p:nvPr/>
          </p:nvGrpSpPr>
          <p:grpSpPr>
            <a:xfrm>
              <a:off x="5847663" y="3287912"/>
              <a:ext cx="2121075" cy="697736"/>
              <a:chOff x="6286500" y="4243388"/>
              <a:chExt cx="3757613" cy="92868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11E2D14-E5B7-BE4F-A7A8-061AA3BDBFCB}"/>
                  </a:ext>
                </a:extLst>
              </p:cNvPr>
              <p:cNvSpPr/>
              <p:nvPr/>
            </p:nvSpPr>
            <p:spPr>
              <a:xfrm>
                <a:off x="6286500" y="4243388"/>
                <a:ext cx="3757613" cy="92868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CE42494-8647-5546-B637-BA5A6DFB525F}"/>
                  </a:ext>
                </a:extLst>
              </p:cNvPr>
              <p:cNvSpPr/>
              <p:nvPr/>
            </p:nvSpPr>
            <p:spPr>
              <a:xfrm>
                <a:off x="6753730" y="4390579"/>
                <a:ext cx="2823150" cy="63430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C962492-6365-9B4C-A0DA-6D12FA213E51}"/>
                  </a:ext>
                </a:extLst>
              </p:cNvPr>
              <p:cNvSpPr/>
              <p:nvPr/>
            </p:nvSpPr>
            <p:spPr>
              <a:xfrm>
                <a:off x="7288828" y="4528706"/>
                <a:ext cx="1752955" cy="35804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1" name="Teardrop 30">
                <a:extLst>
                  <a:ext uri="{FF2B5EF4-FFF2-40B4-BE49-F238E27FC236}">
                    <a16:creationId xmlns:a16="http://schemas.microsoft.com/office/drawing/2014/main" id="{888C013F-123B-3942-AAD1-23BE742C9287}"/>
                  </a:ext>
                </a:extLst>
              </p:cNvPr>
              <p:cNvSpPr/>
              <p:nvPr/>
            </p:nvSpPr>
            <p:spPr>
              <a:xfrm rot="5400000">
                <a:off x="7669851" y="4422446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38168068-2F1C-4C45-95A4-F99FADD1819C}"/>
                  </a:ext>
                </a:extLst>
              </p:cNvPr>
              <p:cNvSpPr/>
              <p:nvPr/>
            </p:nvSpPr>
            <p:spPr>
              <a:xfrm rot="10800000">
                <a:off x="8322639" y="4419153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301489-ADE3-4D43-9DB1-416E85260545}"/>
                </a:ext>
              </a:extLst>
            </p:cNvPr>
            <p:cNvGrpSpPr/>
            <p:nvPr/>
          </p:nvGrpSpPr>
          <p:grpSpPr>
            <a:xfrm>
              <a:off x="7368932" y="3985648"/>
              <a:ext cx="2823151" cy="928687"/>
              <a:chOff x="6286500" y="4243388"/>
              <a:chExt cx="3757613" cy="928687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1DF773-D2FA-F54D-8D44-BD405FEDF599}"/>
                  </a:ext>
                </a:extLst>
              </p:cNvPr>
              <p:cNvSpPr/>
              <p:nvPr/>
            </p:nvSpPr>
            <p:spPr>
              <a:xfrm>
                <a:off x="6286500" y="4243388"/>
                <a:ext cx="3757613" cy="92868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4D352E-4F01-D642-9966-198E216A5838}"/>
                  </a:ext>
                </a:extLst>
              </p:cNvPr>
              <p:cNvSpPr/>
              <p:nvPr/>
            </p:nvSpPr>
            <p:spPr>
              <a:xfrm>
                <a:off x="6753730" y="4390579"/>
                <a:ext cx="2823150" cy="63430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AAB8E71-86EC-3048-8272-B34BEB0B999A}"/>
                  </a:ext>
                </a:extLst>
              </p:cNvPr>
              <p:cNvSpPr/>
              <p:nvPr/>
            </p:nvSpPr>
            <p:spPr>
              <a:xfrm>
                <a:off x="7288828" y="4528706"/>
                <a:ext cx="1752955" cy="35804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6" name="Teardrop 25">
                <a:extLst>
                  <a:ext uri="{FF2B5EF4-FFF2-40B4-BE49-F238E27FC236}">
                    <a16:creationId xmlns:a16="http://schemas.microsoft.com/office/drawing/2014/main" id="{024DA778-7542-794C-8F1F-71A9068B9FE2}"/>
                  </a:ext>
                </a:extLst>
              </p:cNvPr>
              <p:cNvSpPr/>
              <p:nvPr/>
            </p:nvSpPr>
            <p:spPr>
              <a:xfrm rot="5400000">
                <a:off x="7669851" y="4422446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7" name="Teardrop 26">
                <a:extLst>
                  <a:ext uri="{FF2B5EF4-FFF2-40B4-BE49-F238E27FC236}">
                    <a16:creationId xmlns:a16="http://schemas.microsoft.com/office/drawing/2014/main" id="{D8A62104-90A3-0148-938B-B6BF48C5C3AB}"/>
                  </a:ext>
                </a:extLst>
              </p:cNvPr>
              <p:cNvSpPr/>
              <p:nvPr/>
            </p:nvSpPr>
            <p:spPr>
              <a:xfrm rot="10800000">
                <a:off x="8322639" y="4419153"/>
                <a:ext cx="247965" cy="247965"/>
              </a:xfrm>
              <a:prstGeom prst="teardrop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4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p:grp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F9AD4B7-4FB5-E648-9D1E-F6F2E3710742}"/>
                </a:ext>
              </a:extLst>
            </p:cNvPr>
            <p:cNvSpPr/>
            <p:nvPr/>
          </p:nvSpPr>
          <p:spPr>
            <a:xfrm>
              <a:off x="1057275" y="3671888"/>
              <a:ext cx="757238" cy="610177"/>
            </a:xfrm>
            <a:custGeom>
              <a:avLst/>
              <a:gdLst>
                <a:gd name="connsiteX0" fmla="*/ 0 w 757238"/>
                <a:gd name="connsiteY0" fmla="*/ 0 h 610177"/>
                <a:gd name="connsiteX1" fmla="*/ 171450 w 757238"/>
                <a:gd name="connsiteY1" fmla="*/ 528637 h 610177"/>
                <a:gd name="connsiteX2" fmla="*/ 757238 w 757238"/>
                <a:gd name="connsiteY2" fmla="*/ 600075 h 61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7238" h="610177">
                  <a:moveTo>
                    <a:pt x="0" y="0"/>
                  </a:moveTo>
                  <a:cubicBezTo>
                    <a:pt x="22622" y="214312"/>
                    <a:pt x="45244" y="428625"/>
                    <a:pt x="171450" y="528637"/>
                  </a:cubicBezTo>
                  <a:cubicBezTo>
                    <a:pt x="297656" y="628649"/>
                    <a:pt x="527447" y="614362"/>
                    <a:pt x="757238" y="60007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25526-7E61-5A40-A973-2BF2DE54783C}"/>
                </a:ext>
              </a:extLst>
            </p:cNvPr>
            <p:cNvSpPr txBox="1"/>
            <p:nvPr/>
          </p:nvSpPr>
          <p:spPr>
            <a:xfrm>
              <a:off x="1819650" y="1573048"/>
              <a:ext cx="2608997" cy="65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時系列入力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611FA5-4A37-5C44-9C9E-FE62AEBE71C0}"/>
                </a:ext>
              </a:extLst>
            </p:cNvPr>
            <p:cNvSpPr txBox="1"/>
            <p:nvPr/>
          </p:nvSpPr>
          <p:spPr>
            <a:xfrm>
              <a:off x="5184650" y="4683501"/>
              <a:ext cx="2159171" cy="65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リザバー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89D940-0538-E54C-9825-2AB6F3169966}"/>
                </a:ext>
              </a:extLst>
            </p:cNvPr>
            <p:cNvSpPr txBox="1"/>
            <p:nvPr/>
          </p:nvSpPr>
          <p:spPr>
            <a:xfrm>
              <a:off x="8273417" y="6066243"/>
              <a:ext cx="3058823" cy="65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リードアウト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E12BDB-9C80-1F4A-A9E7-495006D7022C}"/>
                </a:ext>
              </a:extLst>
            </p:cNvPr>
            <p:cNvSpPr/>
            <p:nvPr/>
          </p:nvSpPr>
          <p:spPr>
            <a:xfrm>
              <a:off x="10417402" y="4491483"/>
              <a:ext cx="543191" cy="1635434"/>
            </a:xfrm>
            <a:custGeom>
              <a:avLst/>
              <a:gdLst>
                <a:gd name="connsiteX0" fmla="*/ 57150 w 543191"/>
                <a:gd name="connsiteY0" fmla="*/ 0 h 1228725"/>
                <a:gd name="connsiteX1" fmla="*/ 542925 w 543191"/>
                <a:gd name="connsiteY1" fmla="*/ 642938 h 1228725"/>
                <a:gd name="connsiteX2" fmla="*/ 0 w 543191"/>
                <a:gd name="connsiteY2" fmla="*/ 1228725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191" h="1228725">
                  <a:moveTo>
                    <a:pt x="57150" y="0"/>
                  </a:moveTo>
                  <a:cubicBezTo>
                    <a:pt x="304800" y="219075"/>
                    <a:pt x="552450" y="438151"/>
                    <a:pt x="542925" y="642938"/>
                  </a:cubicBezTo>
                  <a:cubicBezTo>
                    <a:pt x="533400" y="847725"/>
                    <a:pt x="266700" y="1038225"/>
                    <a:pt x="0" y="122872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5A7235-4D99-574B-BAE4-5A843DE6F7D7}"/>
                </a:ext>
              </a:extLst>
            </p:cNvPr>
            <p:cNvSpPr txBox="1"/>
            <p:nvPr/>
          </p:nvSpPr>
          <p:spPr>
            <a:xfrm>
              <a:off x="5911950" y="6066243"/>
              <a:ext cx="1259516" cy="654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出力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317D94B-4F8C-D746-92B2-47058DBDB2C8}"/>
                </a:ext>
              </a:extLst>
            </p:cNvPr>
            <p:cNvCxnSpPr/>
            <p:nvPr/>
          </p:nvCxnSpPr>
          <p:spPr>
            <a:xfrm flipH="1">
              <a:off x="7191199" y="6406044"/>
              <a:ext cx="10169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8BA1603-8374-1646-A634-58B04B48B38C}"/>
              </a:ext>
            </a:extLst>
          </p:cNvPr>
          <p:cNvSpPr txBox="1"/>
          <p:nvPr/>
        </p:nvSpPr>
        <p:spPr>
          <a:xfrm>
            <a:off x="5909573" y="5421888"/>
            <a:ext cx="6240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時系列入力をリザバーによって自空間パターンに変換、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リードアウトでパターンを解析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F51A2-92E5-B946-B1CA-3362B8CA3DDA}"/>
              </a:ext>
            </a:extLst>
          </p:cNvPr>
          <p:cNvSpPr txBox="1"/>
          <p:nvPr/>
        </p:nvSpPr>
        <p:spPr>
          <a:xfrm>
            <a:off x="326951" y="1669423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RCの特徴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7323EB-367B-7544-ADEF-9EDF998F3BDF}"/>
              </a:ext>
            </a:extLst>
          </p:cNvPr>
          <p:cNvSpPr txBox="1"/>
          <p:nvPr/>
        </p:nvSpPr>
        <p:spPr>
          <a:xfrm>
            <a:off x="5795806" y="1669423"/>
            <a:ext cx="467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RCは時系列パターンの解析に有用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ACF3528-E58E-2B41-B950-44D1565AA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51" t="20792" b="11302"/>
          <a:stretch/>
        </p:blipFill>
        <p:spPr>
          <a:xfrm>
            <a:off x="484965" y="2456685"/>
            <a:ext cx="2507713" cy="178613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0FD2D8-B6CE-F44B-805F-4612ADB1209C}"/>
              </a:ext>
            </a:extLst>
          </p:cNvPr>
          <p:cNvSpPr txBox="1"/>
          <p:nvPr/>
        </p:nvSpPr>
        <p:spPr>
          <a:xfrm>
            <a:off x="326951" y="2168505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典型的なニューラルネットワークの構造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0DDE81-FFBF-D44D-A9CE-B8F5E343ABD4}"/>
              </a:ext>
            </a:extLst>
          </p:cNvPr>
          <p:cNvSpPr txBox="1"/>
          <p:nvPr/>
        </p:nvSpPr>
        <p:spPr>
          <a:xfrm>
            <a:off x="2991244" y="2638525"/>
            <a:ext cx="2161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中間層が多い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計算量が多い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  <a:sym typeface="Wingdings" pitchFamily="2" charset="2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Feed forward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F0E358-5DEE-BD4F-83A3-E8D042F1EA60}"/>
              </a:ext>
            </a:extLst>
          </p:cNvPr>
          <p:cNvSpPr txBox="1"/>
          <p:nvPr/>
        </p:nvSpPr>
        <p:spPr>
          <a:xfrm>
            <a:off x="2994696" y="5045453"/>
            <a:ext cx="23920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中間層が少ない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計算量が少ない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Recurrent</a:t>
            </a:r>
          </a:p>
          <a:p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  <a:sym typeface="Wingdings" pitchFamily="2" charset="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800569-4ECF-0A4E-875A-890EE836D659}"/>
              </a:ext>
            </a:extLst>
          </p:cNvPr>
          <p:cNvSpPr txBox="1"/>
          <p:nvPr/>
        </p:nvSpPr>
        <p:spPr>
          <a:xfrm>
            <a:off x="326951" y="4308580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RCの構造</a:t>
            </a:r>
          </a:p>
        </p:txBody>
      </p:sp>
    </p:spTree>
    <p:extLst>
      <p:ext uri="{BB962C8B-B14F-4D97-AF65-F5344CB8AC3E}">
        <p14:creationId xmlns:p14="http://schemas.microsoft.com/office/powerpoint/2010/main" val="212742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1E0A-46D4-5E45-A6AC-A307E321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1.3. RCの位置付け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44C0-9C90-1C47-B94F-62B1AD681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76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RCは</a:t>
            </a:r>
            <a:r>
              <a:rPr lang="en-KR" sz="2000" u="sng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時系列データ</a:t>
            </a:r>
            <a:r>
              <a:rPr lang="en-KR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を扱う問題に適している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104F3-E611-FC44-BF89-BBECF5A33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" t="49883" r="2065" b="3761"/>
          <a:stretch/>
        </p:blipFill>
        <p:spPr>
          <a:xfrm>
            <a:off x="659208" y="2553027"/>
            <a:ext cx="4884156" cy="1487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1FD1E-84AD-584B-B229-808240EF700D}"/>
              </a:ext>
            </a:extLst>
          </p:cNvPr>
          <p:cNvSpPr txBox="1"/>
          <p:nvPr/>
        </p:nvSpPr>
        <p:spPr>
          <a:xfrm>
            <a:off x="1120128" y="2031295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ex)天気予報 </a:t>
            </a: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過去の状況に依存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9CCE2-D371-AF44-BA37-FB8B33CCE661}"/>
              </a:ext>
            </a:extLst>
          </p:cNvPr>
          <p:cNvSpPr txBox="1"/>
          <p:nvPr/>
        </p:nvSpPr>
        <p:spPr>
          <a:xfrm>
            <a:off x="6519116" y="1648922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他の機械学習との比較</a:t>
            </a:r>
            <a:endParaRPr lang="en-KR" sz="20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F5C05-AF2C-6443-A63D-FF2A10DD3283}"/>
              </a:ext>
            </a:extLst>
          </p:cNvPr>
          <p:cNvCxnSpPr/>
          <p:nvPr/>
        </p:nvCxnSpPr>
        <p:spPr>
          <a:xfrm flipV="1">
            <a:off x="7002691" y="2553027"/>
            <a:ext cx="0" cy="25513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4CB287-1C95-9F48-AF2A-D51A4554013B}"/>
              </a:ext>
            </a:extLst>
          </p:cNvPr>
          <p:cNvCxnSpPr>
            <a:cxnSpLocks/>
          </p:cNvCxnSpPr>
          <p:nvPr/>
        </p:nvCxnSpPr>
        <p:spPr>
          <a:xfrm>
            <a:off x="7002691" y="5104365"/>
            <a:ext cx="398074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C52B10-7907-C84E-86CD-F997E616C218}"/>
              </a:ext>
            </a:extLst>
          </p:cNvPr>
          <p:cNvSpPr txBox="1"/>
          <p:nvPr/>
        </p:nvSpPr>
        <p:spPr>
          <a:xfrm>
            <a:off x="9829801" y="52567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学習コスト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BBBF34-16A0-CF44-8F1C-A3A720E5FAC7}"/>
              </a:ext>
            </a:extLst>
          </p:cNvPr>
          <p:cNvSpPr txBox="1"/>
          <p:nvPr/>
        </p:nvSpPr>
        <p:spPr>
          <a:xfrm rot="16200000">
            <a:off x="6149784" y="2831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計算性能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B08CCE-F97B-5A41-85BD-8122D3D12F76}"/>
              </a:ext>
            </a:extLst>
          </p:cNvPr>
          <p:cNvSpPr/>
          <p:nvPr/>
        </p:nvSpPr>
        <p:spPr>
          <a:xfrm>
            <a:off x="7192958" y="4275627"/>
            <a:ext cx="1748033" cy="677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線形学習機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7C5E60-2CF0-5E46-92C4-B9FAED4E59D0}"/>
              </a:ext>
            </a:extLst>
          </p:cNvPr>
          <p:cNvSpPr/>
          <p:nvPr/>
        </p:nvSpPr>
        <p:spPr>
          <a:xfrm>
            <a:off x="8940991" y="2609649"/>
            <a:ext cx="1748033" cy="677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Deep learning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39CAAB-9B97-EB4A-AB63-387F788C533B}"/>
              </a:ext>
            </a:extLst>
          </p:cNvPr>
          <p:cNvSpPr/>
          <p:nvPr/>
        </p:nvSpPr>
        <p:spPr>
          <a:xfrm>
            <a:off x="7275995" y="2908998"/>
            <a:ext cx="1444655" cy="559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RC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C35DD-B840-5F47-A4BA-C17B811CEE49}"/>
              </a:ext>
            </a:extLst>
          </p:cNvPr>
          <p:cNvSpPr txBox="1"/>
          <p:nvPr/>
        </p:nvSpPr>
        <p:spPr>
          <a:xfrm>
            <a:off x="6854054" y="5794515"/>
            <a:ext cx="5003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Deep learningぐらいの性能</a:t>
            </a:r>
            <a:r>
              <a:rPr 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 (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より若干低い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)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</a:b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　＋安い計算コストが特徴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83079-5E8C-2F46-9E2A-DABEA388FBFF}"/>
              </a:ext>
            </a:extLst>
          </p:cNvPr>
          <p:cNvSpPr txBox="1"/>
          <p:nvPr/>
        </p:nvSpPr>
        <p:spPr>
          <a:xfrm>
            <a:off x="678873" y="4184073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 データの前後関係が重要、</a:t>
            </a:r>
            <a:b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</a:b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　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 </a:t>
            </a:r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sym typeface="Wingdings" pitchFamily="2" charset="2"/>
              </a:rPr>
              <a:t>それを考慮したモデル構築が必要</a:t>
            </a:r>
            <a:endParaRPr lang="en-KR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928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4082-1D5E-824A-B583-04283ECA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1.4. 歴史的背景ー人工神経網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0BA2A-FEA4-354C-A8E8-F627959F8F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818" y="1825625"/>
                <a:ext cx="10515599" cy="48466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romanUcPeriod"/>
                </a:pPr>
                <a:r>
                  <a:rPr lang="en-US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McCulloch-</a:t>
                </a:r>
                <a:r>
                  <a:rPr lang="en-US" sz="20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Pittsモデル</a:t>
                </a:r>
                <a:r>
                  <a:rPr lang="en-US" altLang="ja-JP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(1943)</a:t>
                </a:r>
              </a:p>
              <a:p>
                <a:pPr lvl="1"/>
                <a:r>
                  <a:rPr lang="ja-JP" altLang="en-US" sz="18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ニューラルネットワークの始まり</a:t>
                </a:r>
                <a:endParaRPr lang="en-US" altLang="ja-JP" sz="18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lvl="1"/>
                <a: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Input = 0 or 1</a:t>
                </a:r>
                <a:b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	</a:t>
                </a:r>
                <a:b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b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b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endParaRPr lang="en-US" altLang="ja-JP" sz="18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457200" indent="-457200">
                  <a:buFont typeface="+mj-lt"/>
                  <a:buAutoNum type="romanUcPeriod"/>
                </a:pPr>
                <a:r>
                  <a:rPr lang="en-US" sz="20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パーセプトロン</a:t>
                </a:r>
                <a:r>
                  <a:rPr lang="en-US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(1958)</a:t>
                </a:r>
              </a:p>
              <a:p>
                <a:pPr lvl="1"/>
                <a:r>
                  <a:rPr lang="en-US" sz="18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現代ニューラルネットワークの基本構造</a:t>
                </a:r>
                <a:endParaRPr lang="en-US" sz="18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lvl="1"/>
                <a:r>
                  <a:rPr lang="en-US" sz="18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Inputは</a:t>
                </a:r>
                <a: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0 or 1</a:t>
                </a:r>
                <a:r>
                  <a:rPr lang="ja-JP" altLang="en-US" sz="180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ではなくても</a:t>
                </a:r>
                <a:r>
                  <a:rPr lang="en-US" altLang="ja-JP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OK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を追加</a:t>
                </a:r>
                <a: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 </a:t>
                </a:r>
                <a:b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sym typeface="Wingdings" pitchFamily="2" charset="2"/>
                  </a:rPr>
                  <a:t> </a:t>
                </a:r>
                <a:r>
                  <a:rPr lang="en-US" sz="1800" dirty="0" err="1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  <a:sym typeface="Wingdings" pitchFamily="2" charset="2"/>
                  </a:rPr>
                  <a:t>モデルがよりflexible</a:t>
                </a:r>
                <a:br>
                  <a:rPr lang="en-US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r>
                  <a:rPr lang="en-US" sz="16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	</a:t>
                </a:r>
                <a:endParaRPr lang="en-KR" sz="20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marL="457200" indent="-457200">
                  <a:buFont typeface="+mj-lt"/>
                  <a:buAutoNum type="romanUcPeriod"/>
                </a:pPr>
                <a:r>
                  <a:rPr lang="en-KR" sz="20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誤差逆伝播法 (Back propagation, 1986)</a:t>
                </a:r>
              </a:p>
              <a:p>
                <a:pPr lvl="1"/>
                <a:r>
                  <a:rPr lang="en-KR" sz="18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パラメータを効率的にアップデート可能</a:t>
                </a:r>
                <a:br>
                  <a:rPr lang="en-KR" sz="1600" dirty="0"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</a:br>
                <a:endParaRPr lang="en-KR" sz="16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0BA2A-FEA4-354C-A8E8-F627959F8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818" y="1825625"/>
                <a:ext cx="10515599" cy="4846638"/>
              </a:xfrm>
              <a:blipFill>
                <a:blip r:embed="rId2"/>
                <a:stretch>
                  <a:fillRect l="-724" t="-15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5DEE1E-53FC-A643-9C08-697414FC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618" y="1499998"/>
            <a:ext cx="2827528" cy="21974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1E7F92-3A86-5D4C-81E6-E80AD8CFE6A8}"/>
                  </a:ext>
                </a:extLst>
              </p:cNvPr>
              <p:cNvSpPr txBox="1"/>
              <p:nvPr/>
            </p:nvSpPr>
            <p:spPr>
              <a:xfrm>
                <a:off x="8521146" y="1499998"/>
                <a:ext cx="300268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1E7F92-3A86-5D4C-81E6-E80AD8CF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46" y="1499998"/>
                <a:ext cx="3002680" cy="848566"/>
              </a:xfrm>
              <a:prstGeom prst="rect">
                <a:avLst/>
              </a:prstGeom>
              <a:blipFill>
                <a:blip r:embed="rId4"/>
                <a:stretch>
                  <a:fillRect t="-101493" r="-5063" b="-15522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B54C01-7DF9-494D-8F5A-E825DE64B8B5}"/>
                  </a:ext>
                </a:extLst>
              </p:cNvPr>
              <p:cNvSpPr txBox="1"/>
              <p:nvPr/>
            </p:nvSpPr>
            <p:spPr>
              <a:xfrm>
                <a:off x="8521146" y="2483501"/>
                <a:ext cx="2867965" cy="958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KR" dirty="0"/>
              </a:p>
              <a:p>
                <a:endParaRPr lang="en-K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B54C01-7DF9-494D-8F5A-E825DE64B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46" y="2483501"/>
                <a:ext cx="2867965" cy="958980"/>
              </a:xfrm>
              <a:prstGeom prst="rect">
                <a:avLst/>
              </a:prstGeom>
              <a:blipFill>
                <a:blip r:embed="rId5"/>
                <a:stretch>
                  <a:fillRect l="-8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BC134B1-CC2F-754A-A049-2E83E02E2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6"/>
          <a:stretch/>
        </p:blipFill>
        <p:spPr>
          <a:xfrm>
            <a:off x="5693618" y="3832417"/>
            <a:ext cx="2827528" cy="1847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EC72B9-6873-5B46-900F-80F86FD667EA}"/>
                  </a:ext>
                </a:extLst>
              </p:cNvPr>
              <p:cNvSpPr txBox="1"/>
              <p:nvPr/>
            </p:nvSpPr>
            <p:spPr>
              <a:xfrm>
                <a:off x="8503489" y="3848849"/>
                <a:ext cx="323191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EC72B9-6873-5B46-900F-80F86FD66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489" y="3848849"/>
                <a:ext cx="3231910" cy="848566"/>
              </a:xfrm>
              <a:prstGeom prst="rect">
                <a:avLst/>
              </a:prstGeom>
              <a:blipFill>
                <a:blip r:embed="rId6"/>
                <a:stretch>
                  <a:fillRect t="-97101" b="-14927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3DB41-70D7-754E-9238-AB30D0FEB0C5}"/>
                  </a:ext>
                </a:extLst>
              </p:cNvPr>
              <p:cNvSpPr txBox="1"/>
              <p:nvPr/>
            </p:nvSpPr>
            <p:spPr>
              <a:xfrm>
                <a:off x="8503489" y="4832352"/>
                <a:ext cx="2867965" cy="958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KR" dirty="0"/>
              </a:p>
              <a:p>
                <a:endParaRPr lang="en-K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03DB41-70D7-754E-9238-AB30D0FEB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489" y="4832352"/>
                <a:ext cx="2867965" cy="958980"/>
              </a:xfrm>
              <a:prstGeom prst="rect">
                <a:avLst/>
              </a:prstGeom>
              <a:blipFill>
                <a:blip r:embed="rId7"/>
                <a:stretch>
                  <a:fillRect l="-88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C384853-8FD6-6443-85F0-E7C99F9D18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52" r="12840" b="61840"/>
          <a:stretch/>
        </p:blipFill>
        <p:spPr>
          <a:xfrm>
            <a:off x="6014432" y="5632011"/>
            <a:ext cx="4114091" cy="11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00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9505</TotalTime>
  <Words>1000</Words>
  <Application>Microsoft Macintosh PowerPoint</Application>
  <PresentationFormat>Widescreen</PresentationFormat>
  <Paragraphs>214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Hiragino Kaku Gothic Pro W3</vt:lpstr>
      <vt:lpstr>Arial</vt:lpstr>
      <vt:lpstr>Calibri</vt:lpstr>
      <vt:lpstr>Calibri Light</vt:lpstr>
      <vt:lpstr>Cambria Math</vt:lpstr>
      <vt:lpstr>Courier New</vt:lpstr>
      <vt:lpstr>Office Theme</vt:lpstr>
      <vt:lpstr>リザバーコン ピューティング 勉強会</vt:lpstr>
      <vt:lpstr>スケジュール</vt:lpstr>
      <vt:lpstr>リザバーコンピューティング本の構造</vt:lpstr>
      <vt:lpstr>1.1. 機械学習とは</vt:lpstr>
      <vt:lpstr>1.1. 機械学習とは</vt:lpstr>
      <vt:lpstr>1.1. 機械学習とは</vt:lpstr>
      <vt:lpstr>1.2. リザバーコンピューティング(RC)の概念</vt:lpstr>
      <vt:lpstr>1.3. RCの位置付け</vt:lpstr>
      <vt:lpstr>1.4. 歴史的背景ー人工神経網</vt:lpstr>
      <vt:lpstr>1.4. 歴史的背景ーRNN</vt:lpstr>
      <vt:lpstr>1.5. 本書の構成</vt:lpstr>
      <vt:lpstr>Anaconda設置確認</vt:lpstr>
      <vt:lpstr>Python基礎ー四則演算+@</vt:lpstr>
      <vt:lpstr>Python基礎ー変数の宣言</vt:lpstr>
      <vt:lpstr>Python基礎ーリスト</vt:lpstr>
      <vt:lpstr>Python基礎ーfor文</vt:lpstr>
      <vt:lpstr>Python基礎ーif文</vt:lpstr>
      <vt:lpstr>Python基礎ー関数</vt:lpstr>
      <vt:lpstr>Python基礎ーnumpy</vt:lpstr>
      <vt:lpstr>Python基礎ー意外にも。。。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HOHEOK</dc:creator>
  <cp:lastModifiedBy>KIM HOHEOK</cp:lastModifiedBy>
  <cp:revision>102</cp:revision>
  <dcterms:created xsi:type="dcterms:W3CDTF">2021-04-20T06:59:00Z</dcterms:created>
  <dcterms:modified xsi:type="dcterms:W3CDTF">2021-05-06T04:20:18Z</dcterms:modified>
</cp:coreProperties>
</file>